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61" r:id="rId5"/>
    <p:sldId id="262" r:id="rId6"/>
    <p:sldId id="259" r:id="rId7"/>
    <p:sldId id="260" r:id="rId8"/>
    <p:sldId id="275" r:id="rId9"/>
    <p:sldId id="263" r:id="rId10"/>
    <p:sldId id="264" r:id="rId11"/>
    <p:sldId id="265" r:id="rId12"/>
    <p:sldId id="266" r:id="rId13"/>
    <p:sldId id="267" r:id="rId14"/>
    <p:sldId id="268" r:id="rId15"/>
    <p:sldId id="269" r:id="rId16"/>
    <p:sldId id="270" r:id="rId17"/>
    <p:sldId id="271" r:id="rId18"/>
    <p:sldId id="273" r:id="rId19"/>
    <p:sldId id="272" r:id="rId20"/>
    <p:sldId id="274"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2" d="100"/>
          <a:sy n="72" d="100"/>
        </p:scale>
        <p:origin x="1080" y="37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306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1005840" y="1371600"/>
            <a:ext cx="5486400" cy="237744"/>
          </a:xfrm>
          <a:prstGeom prst="rect">
            <a:avLst/>
          </a:prstGeom>
          <a:noFill/>
          <a:ln/>
        </p:spPr>
        <p:txBody>
          <a:bodyPr wrap="square" lIns="0" tIns="0" rIns="0" bIns="0" rtlCol="0" anchor="ctr"/>
          <a:lstStyle/>
          <a:p>
            <a:pPr marL="0" indent="0">
              <a:buNone/>
            </a:pPr>
            <a:r>
              <a:rPr lang="en-US" sz="1100" b="1" kern="0" spc="200" dirty="0">
                <a:solidFill>
                  <a:srgbClr val="C9A15A"/>
                </a:solidFill>
                <a:latin typeface="Calibri" pitchFamily="34" charset="0"/>
                <a:ea typeface="Calibri" pitchFamily="34" charset="-122"/>
                <a:cs typeface="Calibri" pitchFamily="34" charset="-120"/>
              </a:rPr>
              <a:t>HELSINGØR VINKLUB</a:t>
            </a:r>
            <a:endParaRPr lang="en-US" sz="1100" dirty="0"/>
          </a:p>
        </p:txBody>
      </p:sp>
      <p:sp>
        <p:nvSpPr>
          <p:cNvPr id="3" name="Text 1"/>
          <p:cNvSpPr txBox="1"/>
          <p:nvPr/>
        </p:nvSpPr>
        <p:spPr>
          <a:xfrm>
            <a:off x="1005840" y="1920240"/>
            <a:ext cx="10058400" cy="1371600"/>
          </a:xfrm>
          <a:prstGeom prst="rect">
            <a:avLst/>
          </a:prstGeom>
          <a:noFill/>
          <a:ln/>
        </p:spPr>
        <p:txBody>
          <a:bodyPr wrap="square" lIns="0" tIns="0" rIns="0" bIns="0" rtlCol="0" anchor="ctr"/>
          <a:lstStyle/>
          <a:p>
            <a:pPr marL="0" indent="0">
              <a:buNone/>
            </a:pPr>
            <a:r>
              <a:rPr lang="en-US" sz="6200" b="1" kern="0" spc="300" dirty="0">
                <a:solidFill>
                  <a:srgbClr val="F2EBDD"/>
                </a:solidFill>
                <a:latin typeface="Cambria" pitchFamily="34" charset="0"/>
                <a:ea typeface="Cambria" pitchFamily="34" charset="-122"/>
                <a:cs typeface="Cambria" pitchFamily="34" charset="-120"/>
              </a:rPr>
              <a:t>NORD-RHÔNE</a:t>
            </a:r>
            <a:endParaRPr lang="en-US" sz="6200" dirty="0"/>
          </a:p>
        </p:txBody>
      </p:sp>
      <p:sp>
        <p:nvSpPr>
          <p:cNvPr id="4" name="Shape 2"/>
          <p:cNvSpPr/>
          <p:nvPr/>
        </p:nvSpPr>
        <p:spPr>
          <a:xfrm>
            <a:off x="1005840" y="3520440"/>
            <a:ext cx="2926080" cy="0"/>
          </a:xfrm>
          <a:prstGeom prst="line">
            <a:avLst/>
          </a:prstGeom>
          <a:noFill/>
          <a:ln w="15875">
            <a:solidFill>
              <a:srgbClr val="C9A15A"/>
            </a:solidFill>
            <a:prstDash val="solid"/>
          </a:ln>
        </p:spPr>
      </p:sp>
      <p:sp>
        <p:nvSpPr>
          <p:cNvPr id="5" name="Text 3"/>
          <p:cNvSpPr txBox="1"/>
          <p:nvPr/>
        </p:nvSpPr>
        <p:spPr>
          <a:xfrm>
            <a:off x="1005840" y="3794760"/>
            <a:ext cx="7498080" cy="731520"/>
          </a:xfrm>
          <a:prstGeom prst="rect">
            <a:avLst/>
          </a:prstGeom>
          <a:noFill/>
          <a:ln/>
        </p:spPr>
        <p:txBody>
          <a:bodyPr wrap="square" lIns="0" tIns="0" rIns="0" bIns="0" rtlCol="0" anchor="t"/>
          <a:lstStyle/>
          <a:p>
            <a:pPr marL="0" indent="0">
              <a:lnSpc>
                <a:spcPct val="130000"/>
              </a:lnSpc>
              <a:buNone/>
            </a:pPr>
            <a:r>
              <a:rPr lang="en-US" sz="1700" i="1" dirty="0">
                <a:solidFill>
                  <a:srgbClr val="CFC6B4"/>
                </a:solidFill>
                <a:latin typeface="Cambria" pitchFamily="34" charset="0"/>
                <a:ea typeface="Cambria" pitchFamily="34" charset="-122"/>
                <a:cs typeface="Cambria" pitchFamily="34" charset="-120"/>
              </a:rPr>
              <a:t>Otte vine gennem syrah, viognier og granit — fra Côte-Rôtie i nord til Saint-Péray i syd.</a:t>
            </a:r>
            <a:endParaRPr lang="en-US" sz="1700" dirty="0"/>
          </a:p>
        </p:txBody>
      </p:sp>
      <p:sp>
        <p:nvSpPr>
          <p:cNvPr id="6" name="Text 4"/>
          <p:cNvSpPr txBox="1"/>
          <p:nvPr/>
        </p:nvSpPr>
        <p:spPr>
          <a:xfrm>
            <a:off x="1005840" y="5349240"/>
            <a:ext cx="9144000" cy="237744"/>
          </a:xfrm>
          <a:prstGeom prst="rect">
            <a:avLst/>
          </a:prstGeom>
          <a:noFill/>
          <a:ln/>
        </p:spPr>
        <p:txBody>
          <a:bodyPr wrap="square" lIns="0" tIns="0" rIns="0" bIns="0" rtlCol="0" anchor="ctr"/>
          <a:lstStyle/>
          <a:p>
            <a:pPr marL="0" indent="0">
              <a:buNone/>
            </a:pPr>
            <a:r>
              <a:rPr lang="en-US" sz="1000" b="1" kern="0" spc="200" dirty="0">
                <a:solidFill>
                  <a:srgbClr val="8B8374"/>
                </a:solidFill>
                <a:latin typeface="Calibri" pitchFamily="34" charset="0"/>
                <a:ea typeface="Calibri" pitchFamily="34" charset="-122"/>
                <a:cs typeface="Calibri" pitchFamily="34" charset="-120"/>
              </a:rPr>
              <a:t>8 VINE  ·  7 APPELLATIONER  ·  ÅRGANGE FRA 2010 TIL 2024</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777240" y="566928"/>
            <a:ext cx="5486400" cy="237744"/>
          </a:xfrm>
          <a:prstGeom prst="rect">
            <a:avLst/>
          </a:prstGeom>
          <a:noFill/>
          <a:ln/>
        </p:spPr>
        <p:txBody>
          <a:bodyPr wrap="square" lIns="0" tIns="0" rIns="0" bIns="0" rtlCol="0" anchor="ctr"/>
          <a:lstStyle/>
          <a:p>
            <a:pPr marL="0" indent="0">
              <a:buNone/>
            </a:pPr>
            <a:r>
              <a:rPr lang="en-US" sz="1000" b="1" kern="0" spc="200" dirty="0">
                <a:solidFill>
                  <a:srgbClr val="A8442A"/>
                </a:solidFill>
                <a:latin typeface="Calibri" pitchFamily="34" charset="0"/>
                <a:ea typeface="Calibri" pitchFamily="34" charset="-122"/>
                <a:cs typeface="Calibri" pitchFamily="34" charset="-120"/>
              </a:rPr>
              <a:t>INTRODUKTION</a:t>
            </a:r>
            <a:endParaRPr lang="en-US" sz="1000" dirty="0"/>
          </a:p>
        </p:txBody>
      </p:sp>
      <p:sp>
        <p:nvSpPr>
          <p:cNvPr id="3" name="Text 1"/>
          <p:cNvSpPr txBox="1"/>
          <p:nvPr/>
        </p:nvSpPr>
        <p:spPr>
          <a:xfrm>
            <a:off x="777240" y="868680"/>
            <a:ext cx="7315200" cy="640080"/>
          </a:xfrm>
          <a:prstGeom prst="rect">
            <a:avLst/>
          </a:prstGeom>
          <a:noFill/>
          <a:ln/>
        </p:spPr>
        <p:txBody>
          <a:bodyPr wrap="square" lIns="0" tIns="0" rIns="0" bIns="0" rtlCol="0" anchor="t"/>
          <a:lstStyle/>
          <a:p>
            <a:pPr marL="0" indent="0">
              <a:buNone/>
            </a:pPr>
            <a:r>
              <a:rPr lang="en-US" sz="3000" b="1" dirty="0">
                <a:solidFill>
                  <a:srgbClr val="241F1A"/>
                </a:solidFill>
                <a:latin typeface="Cambria" pitchFamily="34" charset="0"/>
                <a:ea typeface="Cambria" pitchFamily="34" charset="-122"/>
                <a:cs typeface="Cambria" pitchFamily="34" charset="-120"/>
              </a:rPr>
              <a:t>Det nordlige Rhône</a:t>
            </a:r>
            <a:endParaRPr lang="en-US" sz="3000" dirty="0"/>
          </a:p>
        </p:txBody>
      </p:sp>
      <p:sp>
        <p:nvSpPr>
          <p:cNvPr id="4" name="Shape 2"/>
          <p:cNvSpPr/>
          <p:nvPr/>
        </p:nvSpPr>
        <p:spPr>
          <a:xfrm>
            <a:off x="777240" y="1627632"/>
            <a:ext cx="10607040" cy="0"/>
          </a:xfrm>
          <a:prstGeom prst="line">
            <a:avLst/>
          </a:prstGeom>
          <a:noFill/>
          <a:ln w="9525">
            <a:solidFill>
              <a:srgbClr val="DED6C7"/>
            </a:solidFill>
            <a:prstDash val="solid"/>
          </a:ln>
        </p:spPr>
      </p:sp>
      <p:sp>
        <p:nvSpPr>
          <p:cNvPr id="5" name="Text 3"/>
          <p:cNvSpPr txBox="1"/>
          <p:nvPr/>
        </p:nvSpPr>
        <p:spPr>
          <a:xfrm>
            <a:off x="777240" y="1874520"/>
            <a:ext cx="4754880" cy="1371600"/>
          </a:xfrm>
          <a:prstGeom prst="rect">
            <a:avLst/>
          </a:prstGeom>
          <a:noFill/>
          <a:ln/>
        </p:spPr>
        <p:txBody>
          <a:bodyPr wrap="square" lIns="0" tIns="0" rIns="0" bIns="0" rtlCol="0" anchor="t"/>
          <a:lstStyle/>
          <a:p>
            <a:pPr marL="0" indent="0">
              <a:lnSpc>
                <a:spcPct val="135000"/>
              </a:lnSpc>
              <a:buNone/>
            </a:pPr>
            <a:r>
              <a:rPr lang="en-US" sz="1250" dirty="0">
                <a:solidFill>
                  <a:srgbClr val="241F1A"/>
                </a:solidFill>
                <a:latin typeface="Calibri" pitchFamily="34" charset="0"/>
                <a:ea typeface="Calibri" pitchFamily="34" charset="-122"/>
                <a:cs typeface="Calibri" pitchFamily="34" charset="-120"/>
              </a:rPr>
              <a:t>Vinmarkerne ligger langs Rhônen syd for Lyon, på stejle terrasser af granit og skifer. Klimaet er halvkontinentalt, og markerne er så stejle, at alt arbejde foregår i hånden. Otte appellationer deler floden mellem sig — hver med sin egen jordbund og karakter.</a:t>
            </a:r>
            <a:endParaRPr lang="en-US" sz="1250" dirty="0"/>
          </a:p>
        </p:txBody>
      </p:sp>
      <p:sp>
        <p:nvSpPr>
          <p:cNvPr id="6" name="Text 4"/>
          <p:cNvSpPr txBox="1"/>
          <p:nvPr/>
        </p:nvSpPr>
        <p:spPr>
          <a:xfrm>
            <a:off x="777240" y="3429000"/>
            <a:ext cx="4754880" cy="201168"/>
          </a:xfrm>
          <a:prstGeom prst="rect">
            <a:avLst/>
          </a:prstGeom>
          <a:noFill/>
          <a:ln/>
        </p:spPr>
        <p:txBody>
          <a:bodyPr wrap="square" lIns="0" tIns="0" rIns="0" bIns="0" rtlCol="0" anchor="ctr"/>
          <a:lstStyle/>
          <a:p>
            <a:pPr marL="0" indent="0">
              <a:buNone/>
            </a:pPr>
            <a:r>
              <a:rPr lang="en-US" sz="850" b="1" kern="0" spc="140" dirty="0">
                <a:solidFill>
                  <a:srgbClr val="6E7F52"/>
                </a:solidFill>
                <a:latin typeface="Calibri" pitchFamily="34" charset="0"/>
                <a:ea typeface="Calibri" pitchFamily="34" charset="-122"/>
                <a:cs typeface="Calibri" pitchFamily="34" charset="-120"/>
              </a:rPr>
              <a:t>RØD DRUE</a:t>
            </a:r>
            <a:endParaRPr lang="en-US" sz="850" dirty="0"/>
          </a:p>
        </p:txBody>
      </p:sp>
      <p:sp>
        <p:nvSpPr>
          <p:cNvPr id="7" name="Text 5"/>
          <p:cNvSpPr txBox="1"/>
          <p:nvPr/>
        </p:nvSpPr>
        <p:spPr>
          <a:xfrm>
            <a:off x="777240" y="3666744"/>
            <a:ext cx="4754880" cy="457200"/>
          </a:xfrm>
          <a:prstGeom prst="rect">
            <a:avLst/>
          </a:prstGeom>
          <a:noFill/>
          <a:ln/>
        </p:spPr>
        <p:txBody>
          <a:bodyPr wrap="square" lIns="0" tIns="0" rIns="0" bIns="0" rtlCol="0" anchor="t"/>
          <a:lstStyle/>
          <a:p>
            <a:pPr marL="0" indent="0">
              <a:lnSpc>
                <a:spcPct val="115000"/>
              </a:lnSpc>
              <a:buNone/>
            </a:pPr>
            <a:r>
              <a:rPr lang="en-US" sz="1150" dirty="0">
                <a:solidFill>
                  <a:srgbClr val="241F1A"/>
                </a:solidFill>
                <a:latin typeface="Calibri" pitchFamily="34" charset="0"/>
                <a:ea typeface="Calibri" pitchFamily="34" charset="-122"/>
                <a:cs typeface="Calibri" pitchFamily="34" charset="-120"/>
              </a:rPr>
              <a:t>Syrah — den eneste tilladte røde drue i hele Nord-Rhône</a:t>
            </a:r>
            <a:endParaRPr lang="en-US" sz="1150" dirty="0"/>
          </a:p>
        </p:txBody>
      </p:sp>
      <p:sp>
        <p:nvSpPr>
          <p:cNvPr id="8" name="Shape 6"/>
          <p:cNvSpPr/>
          <p:nvPr/>
        </p:nvSpPr>
        <p:spPr>
          <a:xfrm>
            <a:off x="777240" y="4069080"/>
            <a:ext cx="4754880" cy="0"/>
          </a:xfrm>
          <a:prstGeom prst="line">
            <a:avLst/>
          </a:prstGeom>
          <a:noFill/>
          <a:ln w="9525">
            <a:solidFill>
              <a:srgbClr val="DED6C7"/>
            </a:solidFill>
            <a:prstDash val="solid"/>
          </a:ln>
        </p:spPr>
      </p:sp>
      <p:sp>
        <p:nvSpPr>
          <p:cNvPr id="9" name="Text 7"/>
          <p:cNvSpPr txBox="1"/>
          <p:nvPr/>
        </p:nvSpPr>
        <p:spPr>
          <a:xfrm>
            <a:off x="777240" y="4215384"/>
            <a:ext cx="4754880" cy="201168"/>
          </a:xfrm>
          <a:prstGeom prst="rect">
            <a:avLst/>
          </a:prstGeom>
          <a:noFill/>
          <a:ln/>
        </p:spPr>
        <p:txBody>
          <a:bodyPr wrap="square" lIns="0" tIns="0" rIns="0" bIns="0" rtlCol="0" anchor="ctr"/>
          <a:lstStyle/>
          <a:p>
            <a:pPr marL="0" indent="0">
              <a:buNone/>
            </a:pPr>
            <a:r>
              <a:rPr lang="en-US" sz="850" b="1" kern="0" spc="140" dirty="0">
                <a:solidFill>
                  <a:srgbClr val="6E7F52"/>
                </a:solidFill>
                <a:latin typeface="Calibri" pitchFamily="34" charset="0"/>
                <a:ea typeface="Calibri" pitchFamily="34" charset="-122"/>
                <a:cs typeface="Calibri" pitchFamily="34" charset="-120"/>
              </a:rPr>
              <a:t>HVIDE DRUER</a:t>
            </a:r>
            <a:endParaRPr lang="en-US" sz="850" dirty="0"/>
          </a:p>
        </p:txBody>
      </p:sp>
      <p:sp>
        <p:nvSpPr>
          <p:cNvPr id="10" name="Text 8"/>
          <p:cNvSpPr txBox="1"/>
          <p:nvPr/>
        </p:nvSpPr>
        <p:spPr>
          <a:xfrm>
            <a:off x="777240" y="4453128"/>
            <a:ext cx="4754880" cy="457200"/>
          </a:xfrm>
          <a:prstGeom prst="rect">
            <a:avLst/>
          </a:prstGeom>
          <a:noFill/>
          <a:ln/>
        </p:spPr>
        <p:txBody>
          <a:bodyPr wrap="square" lIns="0" tIns="0" rIns="0" bIns="0" rtlCol="0" anchor="t"/>
          <a:lstStyle/>
          <a:p>
            <a:pPr marL="0" indent="0">
              <a:lnSpc>
                <a:spcPct val="115000"/>
              </a:lnSpc>
              <a:buNone/>
            </a:pPr>
            <a:r>
              <a:rPr lang="en-US" sz="1150" dirty="0">
                <a:solidFill>
                  <a:srgbClr val="241F1A"/>
                </a:solidFill>
                <a:latin typeface="Calibri" pitchFamily="34" charset="0"/>
                <a:ea typeface="Calibri" pitchFamily="34" charset="-122"/>
                <a:cs typeface="Calibri" pitchFamily="34" charset="-120"/>
              </a:rPr>
              <a:t>Viognier i Condrieu og Château-Grillet, Marsanne og Roussanne </a:t>
            </a:r>
            <a:r>
              <a:rPr lang="en-US" sz="1150" dirty="0" err="1">
                <a:solidFill>
                  <a:srgbClr val="241F1A"/>
                </a:solidFill>
                <a:latin typeface="Calibri" pitchFamily="34" charset="0"/>
                <a:ea typeface="Calibri" pitchFamily="34" charset="-122"/>
                <a:cs typeface="Calibri" pitchFamily="34" charset="-120"/>
              </a:rPr>
              <a:t>i</a:t>
            </a:r>
            <a:r>
              <a:rPr lang="en-US" sz="1150" dirty="0">
                <a:solidFill>
                  <a:srgbClr val="241F1A"/>
                </a:solidFill>
                <a:latin typeface="Calibri" pitchFamily="34" charset="0"/>
                <a:ea typeface="Calibri" pitchFamily="34" charset="-122"/>
                <a:cs typeface="Calibri" pitchFamily="34" charset="-120"/>
              </a:rPr>
              <a:t> </a:t>
            </a:r>
            <a:r>
              <a:rPr lang="en-US" sz="1150" dirty="0" err="1">
                <a:solidFill>
                  <a:srgbClr val="241F1A"/>
                </a:solidFill>
                <a:latin typeface="Calibri" pitchFamily="34" charset="0"/>
                <a:ea typeface="Calibri" pitchFamily="34" charset="-122"/>
                <a:cs typeface="Calibri" pitchFamily="34" charset="-120"/>
              </a:rPr>
              <a:t>resten</a:t>
            </a:r>
            <a:endParaRPr lang="en-US" sz="1150" dirty="0"/>
          </a:p>
        </p:txBody>
      </p:sp>
      <p:sp>
        <p:nvSpPr>
          <p:cNvPr id="11" name="Shape 9"/>
          <p:cNvSpPr/>
          <p:nvPr/>
        </p:nvSpPr>
        <p:spPr>
          <a:xfrm>
            <a:off x="777240" y="4855464"/>
            <a:ext cx="4754880" cy="0"/>
          </a:xfrm>
          <a:prstGeom prst="line">
            <a:avLst/>
          </a:prstGeom>
          <a:noFill/>
          <a:ln w="9525">
            <a:solidFill>
              <a:srgbClr val="DED6C7"/>
            </a:solidFill>
            <a:prstDash val="solid"/>
          </a:ln>
        </p:spPr>
      </p:sp>
      <p:sp>
        <p:nvSpPr>
          <p:cNvPr id="12" name="Text 10"/>
          <p:cNvSpPr txBox="1"/>
          <p:nvPr/>
        </p:nvSpPr>
        <p:spPr>
          <a:xfrm>
            <a:off x="777240" y="5001768"/>
            <a:ext cx="4754880" cy="201168"/>
          </a:xfrm>
          <a:prstGeom prst="rect">
            <a:avLst/>
          </a:prstGeom>
          <a:noFill/>
          <a:ln/>
        </p:spPr>
        <p:txBody>
          <a:bodyPr wrap="square" lIns="0" tIns="0" rIns="0" bIns="0" rtlCol="0" anchor="ctr"/>
          <a:lstStyle/>
          <a:p>
            <a:pPr marL="0" indent="0">
              <a:buNone/>
            </a:pPr>
            <a:r>
              <a:rPr lang="en-US" sz="850" b="1" kern="0" spc="140" dirty="0">
                <a:solidFill>
                  <a:srgbClr val="6E7F52"/>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777240" y="5239512"/>
            <a:ext cx="4754880" cy="457200"/>
          </a:xfrm>
          <a:prstGeom prst="rect">
            <a:avLst/>
          </a:prstGeom>
          <a:noFill/>
          <a:ln/>
        </p:spPr>
        <p:txBody>
          <a:bodyPr wrap="square" lIns="0" tIns="0" rIns="0" bIns="0" rtlCol="0" anchor="t"/>
          <a:lstStyle/>
          <a:p>
            <a:pPr marL="0" indent="0">
              <a:lnSpc>
                <a:spcPct val="115000"/>
              </a:lnSpc>
              <a:buNone/>
            </a:pPr>
            <a:r>
              <a:rPr lang="en-US" sz="1150" dirty="0">
                <a:solidFill>
                  <a:srgbClr val="241F1A"/>
                </a:solidFill>
                <a:latin typeface="Calibri" pitchFamily="34" charset="0"/>
                <a:ea typeface="Calibri" pitchFamily="34" charset="-122"/>
                <a:cs typeface="Calibri" pitchFamily="34" charset="-120"/>
              </a:rPr>
              <a:t>Granit og skifer på de stejleste skråninger, rullesten og kalk mod syd</a:t>
            </a:r>
            <a:endParaRPr lang="en-US" sz="1150" dirty="0"/>
          </a:p>
        </p:txBody>
      </p:sp>
      <p:sp>
        <p:nvSpPr>
          <p:cNvPr id="14" name="Shape 12"/>
          <p:cNvSpPr/>
          <p:nvPr/>
        </p:nvSpPr>
        <p:spPr>
          <a:xfrm>
            <a:off x="777240" y="5641848"/>
            <a:ext cx="4754880" cy="0"/>
          </a:xfrm>
          <a:prstGeom prst="line">
            <a:avLst/>
          </a:prstGeom>
          <a:noFill/>
          <a:ln w="9525">
            <a:solidFill>
              <a:srgbClr val="DED6C7"/>
            </a:solidFill>
            <a:prstDash val="solid"/>
          </a:ln>
        </p:spPr>
      </p:sp>
      <p:sp>
        <p:nvSpPr>
          <p:cNvPr id="15" name="Text 13"/>
          <p:cNvSpPr txBox="1"/>
          <p:nvPr/>
        </p:nvSpPr>
        <p:spPr>
          <a:xfrm>
            <a:off x="777240" y="5788152"/>
            <a:ext cx="4754880" cy="201168"/>
          </a:xfrm>
          <a:prstGeom prst="rect">
            <a:avLst/>
          </a:prstGeom>
          <a:noFill/>
          <a:ln/>
        </p:spPr>
        <p:txBody>
          <a:bodyPr wrap="square" lIns="0" tIns="0" rIns="0" bIns="0" rtlCol="0" anchor="ctr"/>
          <a:lstStyle/>
          <a:p>
            <a:pPr marL="0" indent="0">
              <a:buNone/>
            </a:pPr>
            <a:r>
              <a:rPr lang="en-US" sz="850" b="1" kern="0" spc="140" dirty="0">
                <a:solidFill>
                  <a:srgbClr val="6E7F52"/>
                </a:solidFill>
                <a:latin typeface="Calibri" pitchFamily="34" charset="0"/>
                <a:ea typeface="Calibri" pitchFamily="34" charset="-122"/>
                <a:cs typeface="Calibri" pitchFamily="34" charset="-120"/>
              </a:rPr>
              <a:t>STIL</a:t>
            </a:r>
            <a:endParaRPr lang="en-US" sz="850" dirty="0"/>
          </a:p>
        </p:txBody>
      </p:sp>
      <p:sp>
        <p:nvSpPr>
          <p:cNvPr id="16" name="Text 14"/>
          <p:cNvSpPr txBox="1"/>
          <p:nvPr/>
        </p:nvSpPr>
        <p:spPr>
          <a:xfrm>
            <a:off x="777240" y="6025896"/>
            <a:ext cx="4754880" cy="457200"/>
          </a:xfrm>
          <a:prstGeom prst="rect">
            <a:avLst/>
          </a:prstGeom>
          <a:noFill/>
          <a:ln/>
        </p:spPr>
        <p:txBody>
          <a:bodyPr wrap="square" lIns="0" tIns="0" rIns="0" bIns="0" rtlCol="0" anchor="t"/>
          <a:lstStyle/>
          <a:p>
            <a:pPr marL="0" indent="0">
              <a:lnSpc>
                <a:spcPct val="115000"/>
              </a:lnSpc>
              <a:buNone/>
            </a:pPr>
            <a:r>
              <a:rPr lang="en-US" sz="1150" dirty="0">
                <a:solidFill>
                  <a:srgbClr val="241F1A"/>
                </a:solidFill>
                <a:latin typeface="Calibri" pitchFamily="34" charset="0"/>
                <a:ea typeface="Calibri" pitchFamily="34" charset="-122"/>
                <a:cs typeface="Calibri" pitchFamily="34" charset="-120"/>
              </a:rPr>
              <a:t>Strukturerede og aromatiske — mere tilbageholdte end Syd-Rhône</a:t>
            </a:r>
            <a:endParaRPr lang="en-US" sz="1150" dirty="0"/>
          </a:p>
        </p:txBody>
      </p:sp>
      <p:sp>
        <p:nvSpPr>
          <p:cNvPr id="17" name="Shape 15"/>
          <p:cNvSpPr/>
          <p:nvPr/>
        </p:nvSpPr>
        <p:spPr>
          <a:xfrm>
            <a:off x="777240" y="6428232"/>
            <a:ext cx="4754880" cy="0"/>
          </a:xfrm>
          <a:prstGeom prst="line">
            <a:avLst/>
          </a:prstGeom>
          <a:noFill/>
          <a:ln w="9525">
            <a:solidFill>
              <a:srgbClr val="DED6C7"/>
            </a:solidFill>
            <a:prstDash val="solid"/>
          </a:ln>
        </p:spPr>
      </p:sp>
      <p:sp>
        <p:nvSpPr>
          <p:cNvPr id="18" name="Text 16"/>
          <p:cNvSpPr txBox="1"/>
          <p:nvPr/>
        </p:nvSpPr>
        <p:spPr>
          <a:xfrm>
            <a:off x="6446520" y="1874520"/>
            <a:ext cx="4937760" cy="237744"/>
          </a:xfrm>
          <a:prstGeom prst="rect">
            <a:avLst/>
          </a:prstGeom>
          <a:noFill/>
          <a:ln/>
        </p:spPr>
        <p:txBody>
          <a:bodyPr wrap="square" lIns="0" tIns="0" rIns="0" bIns="0" rtlCol="0" anchor="ctr"/>
          <a:lstStyle/>
          <a:p>
            <a:pPr marL="0" indent="0">
              <a:buNone/>
            </a:pPr>
            <a:r>
              <a:rPr lang="en-US" sz="900" b="1" kern="0" spc="200" dirty="0">
                <a:solidFill>
                  <a:srgbClr val="A8442A"/>
                </a:solidFill>
                <a:latin typeface="Calibri" pitchFamily="34" charset="0"/>
                <a:ea typeface="Calibri" pitchFamily="34" charset="-122"/>
                <a:cs typeface="Calibri" pitchFamily="34" charset="-120"/>
              </a:rPr>
              <a:t>DE OTTE APPELLATIONER</a:t>
            </a:r>
            <a:endParaRPr lang="en-US" sz="900" dirty="0"/>
          </a:p>
        </p:txBody>
      </p:sp>
      <p:sp>
        <p:nvSpPr>
          <p:cNvPr id="19" name="Shape 17"/>
          <p:cNvSpPr/>
          <p:nvPr/>
        </p:nvSpPr>
        <p:spPr>
          <a:xfrm>
            <a:off x="6446520" y="2139696"/>
            <a:ext cx="4937760" cy="0"/>
          </a:xfrm>
          <a:prstGeom prst="line">
            <a:avLst/>
          </a:prstGeom>
          <a:noFill/>
          <a:ln w="9525">
            <a:solidFill>
              <a:srgbClr val="DED6C7"/>
            </a:solidFill>
            <a:prstDash val="solid"/>
          </a:ln>
        </p:spPr>
      </p:sp>
      <p:sp>
        <p:nvSpPr>
          <p:cNvPr id="20" name="Text 18"/>
          <p:cNvSpPr txBox="1"/>
          <p:nvPr/>
        </p:nvSpPr>
        <p:spPr>
          <a:xfrm>
            <a:off x="6446520" y="22677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Côte-Rôtie</a:t>
            </a:r>
            <a:endParaRPr lang="en-US" sz="1400" dirty="0"/>
          </a:p>
        </p:txBody>
      </p:sp>
      <p:sp>
        <p:nvSpPr>
          <p:cNvPr id="21" name="Text 19"/>
          <p:cNvSpPr txBox="1"/>
          <p:nvPr/>
        </p:nvSpPr>
        <p:spPr>
          <a:xfrm>
            <a:off x="9052560" y="22677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Syrah, lidt Viognier</a:t>
            </a:r>
            <a:endParaRPr lang="en-US" sz="1050" dirty="0"/>
          </a:p>
        </p:txBody>
      </p:sp>
      <p:sp>
        <p:nvSpPr>
          <p:cNvPr id="22" name="Shape 20"/>
          <p:cNvSpPr/>
          <p:nvPr/>
        </p:nvSpPr>
        <p:spPr>
          <a:xfrm>
            <a:off x="6446520" y="2660904"/>
            <a:ext cx="4937760" cy="0"/>
          </a:xfrm>
          <a:prstGeom prst="line">
            <a:avLst/>
          </a:prstGeom>
          <a:noFill/>
          <a:ln w="9525">
            <a:solidFill>
              <a:srgbClr val="DED6C7"/>
            </a:solidFill>
            <a:prstDash val="solid"/>
          </a:ln>
        </p:spPr>
      </p:sp>
      <p:sp>
        <p:nvSpPr>
          <p:cNvPr id="23" name="Text 21"/>
          <p:cNvSpPr txBox="1"/>
          <p:nvPr/>
        </p:nvSpPr>
        <p:spPr>
          <a:xfrm>
            <a:off x="6446520" y="27249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Condrieu</a:t>
            </a:r>
            <a:endParaRPr lang="en-US" sz="1400" dirty="0"/>
          </a:p>
        </p:txBody>
      </p:sp>
      <p:sp>
        <p:nvSpPr>
          <p:cNvPr id="24" name="Text 22"/>
          <p:cNvSpPr txBox="1"/>
          <p:nvPr/>
        </p:nvSpPr>
        <p:spPr>
          <a:xfrm>
            <a:off x="9052560" y="27249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Viognier</a:t>
            </a:r>
            <a:endParaRPr lang="en-US" sz="1050" dirty="0"/>
          </a:p>
        </p:txBody>
      </p:sp>
      <p:sp>
        <p:nvSpPr>
          <p:cNvPr id="25" name="Shape 23"/>
          <p:cNvSpPr/>
          <p:nvPr/>
        </p:nvSpPr>
        <p:spPr>
          <a:xfrm>
            <a:off x="6446520" y="3118104"/>
            <a:ext cx="4937760" cy="0"/>
          </a:xfrm>
          <a:prstGeom prst="line">
            <a:avLst/>
          </a:prstGeom>
          <a:noFill/>
          <a:ln w="9525">
            <a:solidFill>
              <a:srgbClr val="DED6C7"/>
            </a:solidFill>
            <a:prstDash val="solid"/>
          </a:ln>
        </p:spPr>
      </p:sp>
      <p:sp>
        <p:nvSpPr>
          <p:cNvPr id="26" name="Text 24"/>
          <p:cNvSpPr txBox="1"/>
          <p:nvPr/>
        </p:nvSpPr>
        <p:spPr>
          <a:xfrm>
            <a:off x="6446520" y="31821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Château-Grillet</a:t>
            </a:r>
            <a:endParaRPr lang="en-US" sz="1400" dirty="0"/>
          </a:p>
        </p:txBody>
      </p:sp>
      <p:sp>
        <p:nvSpPr>
          <p:cNvPr id="27" name="Text 25"/>
          <p:cNvSpPr txBox="1"/>
          <p:nvPr/>
        </p:nvSpPr>
        <p:spPr>
          <a:xfrm>
            <a:off x="9052560" y="31821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Viognier</a:t>
            </a:r>
            <a:endParaRPr lang="en-US" sz="1050" dirty="0"/>
          </a:p>
        </p:txBody>
      </p:sp>
      <p:sp>
        <p:nvSpPr>
          <p:cNvPr id="28" name="Shape 26"/>
          <p:cNvSpPr/>
          <p:nvPr/>
        </p:nvSpPr>
        <p:spPr>
          <a:xfrm>
            <a:off x="6446520" y="3575304"/>
            <a:ext cx="4937760" cy="0"/>
          </a:xfrm>
          <a:prstGeom prst="line">
            <a:avLst/>
          </a:prstGeom>
          <a:noFill/>
          <a:ln w="9525">
            <a:solidFill>
              <a:srgbClr val="DED6C7"/>
            </a:solidFill>
            <a:prstDash val="solid"/>
          </a:ln>
        </p:spPr>
      </p:sp>
      <p:sp>
        <p:nvSpPr>
          <p:cNvPr id="29" name="Text 27"/>
          <p:cNvSpPr txBox="1"/>
          <p:nvPr/>
        </p:nvSpPr>
        <p:spPr>
          <a:xfrm>
            <a:off x="6446520" y="36393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Saint-Joseph</a:t>
            </a:r>
            <a:endParaRPr lang="en-US" sz="1400" dirty="0"/>
          </a:p>
        </p:txBody>
      </p:sp>
      <p:sp>
        <p:nvSpPr>
          <p:cNvPr id="30" name="Text 28"/>
          <p:cNvSpPr txBox="1"/>
          <p:nvPr/>
        </p:nvSpPr>
        <p:spPr>
          <a:xfrm>
            <a:off x="9052560" y="36393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Syrah</a:t>
            </a:r>
            <a:endParaRPr lang="en-US" sz="1050" dirty="0"/>
          </a:p>
        </p:txBody>
      </p:sp>
      <p:sp>
        <p:nvSpPr>
          <p:cNvPr id="31" name="Shape 29"/>
          <p:cNvSpPr/>
          <p:nvPr/>
        </p:nvSpPr>
        <p:spPr>
          <a:xfrm>
            <a:off x="6446520" y="4032504"/>
            <a:ext cx="4937760" cy="0"/>
          </a:xfrm>
          <a:prstGeom prst="line">
            <a:avLst/>
          </a:prstGeom>
          <a:noFill/>
          <a:ln w="9525">
            <a:solidFill>
              <a:srgbClr val="DED6C7"/>
            </a:solidFill>
            <a:prstDash val="solid"/>
          </a:ln>
        </p:spPr>
      </p:sp>
      <p:sp>
        <p:nvSpPr>
          <p:cNvPr id="32" name="Text 30"/>
          <p:cNvSpPr txBox="1"/>
          <p:nvPr/>
        </p:nvSpPr>
        <p:spPr>
          <a:xfrm>
            <a:off x="6446520" y="40965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Hermitage</a:t>
            </a:r>
            <a:endParaRPr lang="en-US" sz="1400" dirty="0"/>
          </a:p>
        </p:txBody>
      </p:sp>
      <p:sp>
        <p:nvSpPr>
          <p:cNvPr id="33" name="Text 31"/>
          <p:cNvSpPr txBox="1"/>
          <p:nvPr/>
        </p:nvSpPr>
        <p:spPr>
          <a:xfrm>
            <a:off x="9052560" y="40965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Syrah</a:t>
            </a:r>
            <a:endParaRPr lang="en-US" sz="1050" dirty="0"/>
          </a:p>
        </p:txBody>
      </p:sp>
      <p:sp>
        <p:nvSpPr>
          <p:cNvPr id="34" name="Shape 32"/>
          <p:cNvSpPr/>
          <p:nvPr/>
        </p:nvSpPr>
        <p:spPr>
          <a:xfrm>
            <a:off x="6446520" y="4489704"/>
            <a:ext cx="4937760" cy="0"/>
          </a:xfrm>
          <a:prstGeom prst="line">
            <a:avLst/>
          </a:prstGeom>
          <a:noFill/>
          <a:ln w="9525">
            <a:solidFill>
              <a:srgbClr val="DED6C7"/>
            </a:solidFill>
            <a:prstDash val="solid"/>
          </a:ln>
        </p:spPr>
      </p:sp>
      <p:sp>
        <p:nvSpPr>
          <p:cNvPr id="35" name="Text 33"/>
          <p:cNvSpPr txBox="1"/>
          <p:nvPr/>
        </p:nvSpPr>
        <p:spPr>
          <a:xfrm>
            <a:off x="6446520" y="45537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Crozes-Hermitage</a:t>
            </a:r>
            <a:endParaRPr lang="en-US" sz="1400" dirty="0"/>
          </a:p>
        </p:txBody>
      </p:sp>
      <p:sp>
        <p:nvSpPr>
          <p:cNvPr id="36" name="Text 34"/>
          <p:cNvSpPr txBox="1"/>
          <p:nvPr/>
        </p:nvSpPr>
        <p:spPr>
          <a:xfrm>
            <a:off x="9052560" y="45537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Syrah</a:t>
            </a:r>
            <a:endParaRPr lang="en-US" sz="1050" dirty="0"/>
          </a:p>
        </p:txBody>
      </p:sp>
      <p:sp>
        <p:nvSpPr>
          <p:cNvPr id="37" name="Shape 35"/>
          <p:cNvSpPr/>
          <p:nvPr/>
        </p:nvSpPr>
        <p:spPr>
          <a:xfrm>
            <a:off x="6446520" y="4946904"/>
            <a:ext cx="4937760" cy="0"/>
          </a:xfrm>
          <a:prstGeom prst="line">
            <a:avLst/>
          </a:prstGeom>
          <a:noFill/>
          <a:ln w="9525">
            <a:solidFill>
              <a:srgbClr val="DED6C7"/>
            </a:solidFill>
            <a:prstDash val="solid"/>
          </a:ln>
        </p:spPr>
      </p:sp>
      <p:sp>
        <p:nvSpPr>
          <p:cNvPr id="38" name="Text 36"/>
          <p:cNvSpPr txBox="1"/>
          <p:nvPr/>
        </p:nvSpPr>
        <p:spPr>
          <a:xfrm>
            <a:off x="6446520" y="50109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Cornas</a:t>
            </a:r>
            <a:endParaRPr lang="en-US" sz="1400" dirty="0"/>
          </a:p>
        </p:txBody>
      </p:sp>
      <p:sp>
        <p:nvSpPr>
          <p:cNvPr id="39" name="Text 37"/>
          <p:cNvSpPr txBox="1"/>
          <p:nvPr/>
        </p:nvSpPr>
        <p:spPr>
          <a:xfrm>
            <a:off x="9052560" y="50109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Syrah</a:t>
            </a:r>
            <a:endParaRPr lang="en-US" sz="1050" dirty="0"/>
          </a:p>
        </p:txBody>
      </p:sp>
      <p:sp>
        <p:nvSpPr>
          <p:cNvPr id="40" name="Shape 38"/>
          <p:cNvSpPr/>
          <p:nvPr/>
        </p:nvSpPr>
        <p:spPr>
          <a:xfrm>
            <a:off x="6446520" y="5404104"/>
            <a:ext cx="4937760" cy="0"/>
          </a:xfrm>
          <a:prstGeom prst="line">
            <a:avLst/>
          </a:prstGeom>
          <a:noFill/>
          <a:ln w="9525">
            <a:solidFill>
              <a:srgbClr val="DED6C7"/>
            </a:solidFill>
            <a:prstDash val="solid"/>
          </a:ln>
        </p:spPr>
      </p:sp>
      <p:sp>
        <p:nvSpPr>
          <p:cNvPr id="41" name="Text 39"/>
          <p:cNvSpPr txBox="1"/>
          <p:nvPr/>
        </p:nvSpPr>
        <p:spPr>
          <a:xfrm>
            <a:off x="6446520" y="5468112"/>
            <a:ext cx="2743200" cy="329184"/>
          </a:xfrm>
          <a:prstGeom prst="rect">
            <a:avLst/>
          </a:prstGeom>
          <a:noFill/>
          <a:ln/>
        </p:spPr>
        <p:txBody>
          <a:bodyPr wrap="square" lIns="0" tIns="0" rIns="0" bIns="0" rtlCol="0" anchor="ctr"/>
          <a:lstStyle/>
          <a:p>
            <a:pPr marL="0" indent="0">
              <a:buNone/>
            </a:pPr>
            <a:r>
              <a:rPr lang="en-US" sz="1400" dirty="0">
                <a:solidFill>
                  <a:srgbClr val="241F1A"/>
                </a:solidFill>
                <a:latin typeface="Cambria" pitchFamily="34" charset="0"/>
                <a:ea typeface="Cambria" pitchFamily="34" charset="-122"/>
                <a:cs typeface="Cambria" pitchFamily="34" charset="-120"/>
              </a:rPr>
              <a:t>Saint-Péray</a:t>
            </a:r>
            <a:endParaRPr lang="en-US" sz="1400" dirty="0"/>
          </a:p>
        </p:txBody>
      </p:sp>
      <p:sp>
        <p:nvSpPr>
          <p:cNvPr id="42" name="Text 40"/>
          <p:cNvSpPr txBox="1"/>
          <p:nvPr/>
        </p:nvSpPr>
        <p:spPr>
          <a:xfrm>
            <a:off x="9052560" y="5468112"/>
            <a:ext cx="2331720" cy="329184"/>
          </a:xfrm>
          <a:prstGeom prst="rect">
            <a:avLst/>
          </a:prstGeom>
          <a:noFill/>
          <a:ln/>
        </p:spPr>
        <p:txBody>
          <a:bodyPr wrap="square" lIns="0" tIns="0" rIns="0" bIns="0" rtlCol="0" anchor="ctr"/>
          <a:lstStyle/>
          <a:p>
            <a:pPr marL="0" indent="0" algn="r">
              <a:buNone/>
            </a:pPr>
            <a:r>
              <a:rPr lang="en-US" sz="1050" i="1" dirty="0">
                <a:solidFill>
                  <a:srgbClr val="8B8374"/>
                </a:solidFill>
                <a:latin typeface="Calibri" pitchFamily="34" charset="0"/>
                <a:ea typeface="Calibri" pitchFamily="34" charset="-122"/>
                <a:cs typeface="Calibri" pitchFamily="34" charset="-120"/>
              </a:rPr>
              <a:t>Marsanne, Roussanne</a:t>
            </a:r>
            <a:endParaRPr lang="en-US" sz="1050" dirty="0"/>
          </a:p>
        </p:txBody>
      </p:sp>
      <p:sp>
        <p:nvSpPr>
          <p:cNvPr id="43" name="Shape 41"/>
          <p:cNvSpPr/>
          <p:nvPr/>
        </p:nvSpPr>
        <p:spPr>
          <a:xfrm>
            <a:off x="6446520" y="5861304"/>
            <a:ext cx="4937760" cy="0"/>
          </a:xfrm>
          <a:prstGeom prst="line">
            <a:avLst/>
          </a:prstGeom>
          <a:noFill/>
          <a:ln w="9525">
            <a:solidFill>
              <a:srgbClr val="DED6C7"/>
            </a:solidFill>
            <a:prstDash val="solid"/>
          </a:ln>
        </p:spPr>
      </p:sp>
      <p:sp>
        <p:nvSpPr>
          <p:cNvPr id="44" name="Text 42"/>
          <p:cNvSpPr txBox="1"/>
          <p:nvPr/>
        </p:nvSpPr>
        <p:spPr>
          <a:xfrm>
            <a:off x="6446520" y="5980176"/>
            <a:ext cx="4937760" cy="274320"/>
          </a:xfrm>
          <a:prstGeom prst="rect">
            <a:avLst/>
          </a:prstGeom>
          <a:noFill/>
          <a:ln/>
        </p:spPr>
        <p:txBody>
          <a:bodyPr wrap="square" lIns="0" tIns="0" rIns="0" bIns="0" rtlCol="0" anchor="ctr"/>
          <a:lstStyle/>
          <a:p>
            <a:pPr marL="0" indent="0">
              <a:buNone/>
            </a:pPr>
            <a:r>
              <a:rPr lang="en-US" sz="950" i="1" dirty="0">
                <a:solidFill>
                  <a:srgbClr val="8B8374"/>
                </a:solidFill>
                <a:latin typeface="Calibri" pitchFamily="34" charset="0"/>
                <a:ea typeface="Calibri" pitchFamily="34" charset="-122"/>
                <a:cs typeface="Calibri" pitchFamily="34" charset="-120"/>
              </a:rPr>
              <a:t>Fra Lyon i nord mod Valence i syd</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54864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KORTET</a:t>
            </a:r>
            <a:endParaRPr lang="en-US" sz="1000" dirty="0"/>
          </a:p>
        </p:txBody>
      </p:sp>
      <p:sp>
        <p:nvSpPr>
          <p:cNvPr id="3" name="Text 1"/>
          <p:cNvSpPr txBox="1"/>
          <p:nvPr/>
        </p:nvSpPr>
        <p:spPr>
          <a:xfrm>
            <a:off x="822960" y="786384"/>
            <a:ext cx="7315200" cy="548640"/>
          </a:xfrm>
          <a:prstGeom prst="rect">
            <a:avLst/>
          </a:prstGeom>
          <a:noFill/>
          <a:ln/>
        </p:spPr>
        <p:txBody>
          <a:bodyPr wrap="square" lIns="0" tIns="0" rIns="0" bIns="0" rtlCol="0" anchor="t"/>
          <a:lstStyle/>
          <a:p>
            <a:pPr marL="0" indent="0">
              <a:buNone/>
            </a:pPr>
            <a:r>
              <a:rPr lang="en-US" sz="2600" b="1" dirty="0">
                <a:solidFill>
                  <a:srgbClr val="F2EBDD"/>
                </a:solidFill>
                <a:latin typeface="Cambria" pitchFamily="34" charset="0"/>
                <a:ea typeface="Cambria" pitchFamily="34" charset="-122"/>
                <a:cs typeface="Cambria" pitchFamily="34" charset="-120"/>
              </a:rPr>
              <a:t>Appellationerne langs floden</a:t>
            </a:r>
            <a:endParaRPr lang="en-US" sz="2600" dirty="0"/>
          </a:p>
        </p:txBody>
      </p:sp>
      <p:pic>
        <p:nvPicPr>
          <p:cNvPr id="4" name="Image 0" descr="/tmp/claude-0/-home-claude/154646e9-e4ff-525b-a4fc-30786dd4cf63/scratchpad/nord_rhone/images/kort_nord_rhone.png"/>
          <p:cNvPicPr>
            <a:picLocks noChangeAspect="1"/>
          </p:cNvPicPr>
          <p:nvPr/>
        </p:nvPicPr>
        <p:blipFill>
          <a:blip r:embed="rId3"/>
          <a:stretch>
            <a:fillRect/>
          </a:stretch>
        </p:blipFill>
        <p:spPr>
          <a:xfrm>
            <a:off x="502920" y="1280160"/>
            <a:ext cx="8138160" cy="5330952"/>
          </a:xfrm>
          <a:prstGeom prst="rect">
            <a:avLst/>
          </a:prstGeom>
        </p:spPr>
      </p:pic>
      <p:sp>
        <p:nvSpPr>
          <p:cNvPr id="5" name="Text 2"/>
          <p:cNvSpPr txBox="1"/>
          <p:nvPr/>
        </p:nvSpPr>
        <p:spPr>
          <a:xfrm>
            <a:off x="9006840" y="1600200"/>
            <a:ext cx="2606040" cy="237744"/>
          </a:xfrm>
          <a:prstGeom prst="rect">
            <a:avLst/>
          </a:prstGeom>
          <a:noFill/>
          <a:ln/>
        </p:spPr>
        <p:txBody>
          <a:bodyPr wrap="square" lIns="0" tIns="0" rIns="0" bIns="0" rtlCol="0" anchor="ctr"/>
          <a:lstStyle/>
          <a:p>
            <a:pPr marL="0" indent="0">
              <a:buNone/>
            </a:pPr>
            <a:r>
              <a:rPr lang="en-US" sz="900" b="1" kern="0" spc="200" dirty="0">
                <a:solidFill>
                  <a:srgbClr val="C9A15A"/>
                </a:solidFill>
                <a:latin typeface="Calibri" pitchFamily="34" charset="0"/>
                <a:ea typeface="Calibri" pitchFamily="34" charset="-122"/>
                <a:cs typeface="Calibri" pitchFamily="34" charset="-120"/>
              </a:rPr>
              <a:t>GEOGRAFIEN</a:t>
            </a:r>
            <a:endParaRPr lang="en-US" sz="900" dirty="0"/>
          </a:p>
        </p:txBody>
      </p:sp>
      <p:sp>
        <p:nvSpPr>
          <p:cNvPr id="6" name="Shape 3"/>
          <p:cNvSpPr/>
          <p:nvPr/>
        </p:nvSpPr>
        <p:spPr>
          <a:xfrm>
            <a:off x="9006840" y="1874520"/>
            <a:ext cx="2606040" cy="0"/>
          </a:xfrm>
          <a:prstGeom prst="line">
            <a:avLst/>
          </a:prstGeom>
          <a:noFill/>
          <a:ln w="9525">
            <a:solidFill>
              <a:srgbClr val="4A4239"/>
            </a:solidFill>
            <a:prstDash val="solid"/>
          </a:ln>
        </p:spPr>
      </p:sp>
      <p:sp>
        <p:nvSpPr>
          <p:cNvPr id="7" name="Text 4"/>
          <p:cNvSpPr txBox="1"/>
          <p:nvPr/>
        </p:nvSpPr>
        <p:spPr>
          <a:xfrm>
            <a:off x="9006840" y="2011680"/>
            <a:ext cx="2606040" cy="1554480"/>
          </a:xfrm>
          <a:prstGeom prst="rect">
            <a:avLst/>
          </a:prstGeom>
          <a:noFill/>
          <a:ln/>
        </p:spPr>
        <p:txBody>
          <a:bodyPr wrap="square" lIns="0" tIns="0" rIns="0" bIns="0" rtlCol="0" anchor="t"/>
          <a:lstStyle/>
          <a:p>
            <a:pPr marL="0" indent="0">
              <a:lnSpc>
                <a:spcPct val="135000"/>
              </a:lnSpc>
              <a:buNone/>
            </a:pPr>
            <a:r>
              <a:rPr lang="en-US" sz="1100" dirty="0">
                <a:solidFill>
                  <a:srgbClr val="CFC6B4"/>
                </a:solidFill>
                <a:latin typeface="Calibri" pitchFamily="34" charset="0"/>
                <a:ea typeface="Calibri" pitchFamily="34" charset="-122"/>
                <a:cs typeface="Calibri" pitchFamily="34" charset="-120"/>
              </a:rPr>
              <a:t>Appellationerne ligger som perler på en snor langs Rhônen. Alle ligger på flodens vestbred — undtagen Hermitage og Crozes-Hermitage, der ligger på østbredden ved byen Tain.</a:t>
            </a:r>
            <a:endParaRPr lang="en-US" sz="1100" dirty="0"/>
          </a:p>
        </p:txBody>
      </p:sp>
      <p:sp>
        <p:nvSpPr>
          <p:cNvPr id="8" name="Text 5"/>
          <p:cNvSpPr txBox="1"/>
          <p:nvPr/>
        </p:nvSpPr>
        <p:spPr>
          <a:xfrm>
            <a:off x="9006840" y="3794760"/>
            <a:ext cx="2606040" cy="237744"/>
          </a:xfrm>
          <a:prstGeom prst="rect">
            <a:avLst/>
          </a:prstGeom>
          <a:noFill/>
          <a:ln/>
        </p:spPr>
        <p:txBody>
          <a:bodyPr wrap="square" lIns="0" tIns="0" rIns="0" bIns="0" rtlCol="0" anchor="ctr"/>
          <a:lstStyle/>
          <a:p>
            <a:pPr marL="0" indent="0">
              <a:buNone/>
            </a:pPr>
            <a:r>
              <a:rPr lang="en-US" sz="900" b="1" kern="0" spc="200" dirty="0">
                <a:solidFill>
                  <a:srgbClr val="C9A15A"/>
                </a:solidFill>
                <a:latin typeface="Calibri" pitchFamily="34" charset="0"/>
                <a:ea typeface="Calibri" pitchFamily="34" charset="-122"/>
                <a:cs typeface="Calibri" pitchFamily="34" charset="-120"/>
              </a:rPr>
              <a:t>AFTENENS RÆKKEFØLGE</a:t>
            </a:r>
            <a:endParaRPr lang="en-US" sz="900" dirty="0"/>
          </a:p>
        </p:txBody>
      </p:sp>
      <p:sp>
        <p:nvSpPr>
          <p:cNvPr id="9" name="Shape 6"/>
          <p:cNvSpPr/>
          <p:nvPr/>
        </p:nvSpPr>
        <p:spPr>
          <a:xfrm>
            <a:off x="9006840" y="4069080"/>
            <a:ext cx="2606040" cy="0"/>
          </a:xfrm>
          <a:prstGeom prst="line">
            <a:avLst/>
          </a:prstGeom>
          <a:noFill/>
          <a:ln w="9525">
            <a:solidFill>
              <a:srgbClr val="4A4239"/>
            </a:solidFill>
            <a:prstDash val="solid"/>
          </a:ln>
        </p:spPr>
      </p:sp>
      <p:sp>
        <p:nvSpPr>
          <p:cNvPr id="10" name="Text 7"/>
          <p:cNvSpPr txBox="1"/>
          <p:nvPr/>
        </p:nvSpPr>
        <p:spPr>
          <a:xfrm>
            <a:off x="9006840" y="4206240"/>
            <a:ext cx="2606040" cy="1554480"/>
          </a:xfrm>
          <a:prstGeom prst="rect">
            <a:avLst/>
          </a:prstGeom>
          <a:noFill/>
          <a:ln/>
        </p:spPr>
        <p:txBody>
          <a:bodyPr wrap="square" lIns="0" tIns="0" rIns="0" bIns="0" rtlCol="0" anchor="t"/>
          <a:lstStyle/>
          <a:p>
            <a:pPr marL="0" indent="0">
              <a:lnSpc>
                <a:spcPct val="135000"/>
              </a:lnSpc>
              <a:buNone/>
            </a:pPr>
            <a:r>
              <a:rPr lang="en-US" sz="1100" dirty="0">
                <a:solidFill>
                  <a:srgbClr val="CFC6B4"/>
                </a:solidFill>
                <a:latin typeface="Calibri" pitchFamily="34" charset="0"/>
                <a:ea typeface="Calibri" pitchFamily="34" charset="-122"/>
                <a:cs typeface="Calibri" pitchFamily="34" charset="-120"/>
              </a:rPr>
              <a:t>Vi følger ikke kortet, men glassene: først de to hvide fra Saint-Péray og Château-Grillet, derefter de seks røde — alle ren syrah, uden en dråbe viognier.</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Saint-Péray</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Nord-Rhônes </a:t>
            </a:r>
            <a:r>
              <a:rPr lang="en-US" sz="1300" i="1" dirty="0" err="1">
                <a:solidFill>
                  <a:srgbClr val="CFC6B4"/>
                </a:solidFill>
                <a:latin typeface="Cambria" pitchFamily="34" charset="0"/>
                <a:ea typeface="Cambria" pitchFamily="34" charset="-122"/>
                <a:cs typeface="Cambria" pitchFamily="34" charset="-120"/>
              </a:rPr>
              <a:t>sydligste</a:t>
            </a:r>
            <a:r>
              <a:rPr lang="en-US" sz="1300" i="1" dirty="0">
                <a:solidFill>
                  <a:srgbClr val="CFC6B4"/>
                </a:solidFill>
                <a:latin typeface="Cambria" pitchFamily="34" charset="0"/>
                <a:ea typeface="Cambria" pitchFamily="34" charset="-122"/>
                <a:cs typeface="Cambria" pitchFamily="34" charset="-120"/>
              </a:rPr>
              <a:t> appellation, </a:t>
            </a:r>
            <a:r>
              <a:rPr lang="en-US" sz="1300" i="1" dirty="0" err="1">
                <a:solidFill>
                  <a:srgbClr val="CFC6B4"/>
                </a:solidFill>
                <a:latin typeface="Cambria" pitchFamily="34" charset="0"/>
                <a:ea typeface="Cambria" pitchFamily="34" charset="-122"/>
                <a:cs typeface="Cambria" pitchFamily="34" charset="-120"/>
              </a:rPr>
              <a:t>som</a:t>
            </a:r>
            <a:r>
              <a:rPr lang="en-US" sz="1300" i="1" dirty="0">
                <a:solidFill>
                  <a:srgbClr val="CFC6B4"/>
                </a:solidFill>
                <a:latin typeface="Cambria" pitchFamily="34" charset="0"/>
                <a:ea typeface="Cambria" pitchFamily="34" charset="-122"/>
                <a:cs typeface="Cambria" pitchFamily="34" charset="-120"/>
              </a:rPr>
              <a:t> </a:t>
            </a:r>
            <a:r>
              <a:rPr lang="en-US" sz="1300" i="1" dirty="0" err="1">
                <a:solidFill>
                  <a:srgbClr val="CFC6B4"/>
                </a:solidFill>
                <a:latin typeface="Cambria" pitchFamily="34" charset="0"/>
                <a:ea typeface="Cambria" pitchFamily="34" charset="-122"/>
                <a:cs typeface="Cambria" pitchFamily="34" charset="-120"/>
              </a:rPr>
              <a:t>tilmed</a:t>
            </a:r>
            <a:r>
              <a:rPr lang="en-US" sz="1300" i="1" dirty="0">
                <a:solidFill>
                  <a:srgbClr val="CFC6B4"/>
                </a:solidFill>
                <a:latin typeface="Cambria" pitchFamily="34" charset="0"/>
                <a:ea typeface="Cambria" pitchFamily="34" charset="-122"/>
                <a:cs typeface="Cambria" pitchFamily="34" charset="-120"/>
              </a:rPr>
              <a:t> udelukkende laver hvidvin. Området ligger over for Valence, hvor floden åbner sig, og har i mere end 150 år været kendt for mousserende vin — men de stille hvide fylder mest i dag.</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Vestbredden ud for Valence, fordelt på kommunerne Saint-Péray og Toulaud. Markerne ligger på skråninger og små plateauer op til omkring 350 meters højde.</a:t>
            </a:r>
            <a:endParaRPr lang="en-US" sz="1100" dirty="0"/>
          </a:p>
        </p:txBody>
      </p:sp>
      <p:sp>
        <p:nvSpPr>
          <p:cNvPr id="8" name="Shape 6"/>
          <p:cNvSpPr/>
          <p:nvPr/>
        </p:nvSpPr>
        <p:spPr>
          <a:xfrm>
            <a:off x="822960" y="3339389"/>
            <a:ext cx="7040880" cy="0"/>
          </a:xfrm>
          <a:prstGeom prst="line">
            <a:avLst/>
          </a:prstGeom>
          <a:noFill/>
          <a:ln w="9525">
            <a:solidFill>
              <a:srgbClr val="4A4239"/>
            </a:solidFill>
            <a:prstDash val="solid"/>
          </a:ln>
        </p:spPr>
      </p:sp>
      <p:sp>
        <p:nvSpPr>
          <p:cNvPr id="9" name="Text 7"/>
          <p:cNvSpPr txBox="1"/>
          <p:nvPr/>
        </p:nvSpPr>
        <p:spPr>
          <a:xfrm>
            <a:off x="822960" y="3524098"/>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496666"/>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128 hektar dyrket af cirka 35 vinbønder. Årsproduktionen er omkring 2.700 hektoliter — et af de mindste områder i Nord-Rhône.</a:t>
            </a:r>
            <a:endParaRPr lang="en-US" sz="1100" dirty="0"/>
          </a:p>
        </p:txBody>
      </p:sp>
      <p:sp>
        <p:nvSpPr>
          <p:cNvPr id="11" name="Shape 9"/>
          <p:cNvSpPr/>
          <p:nvPr/>
        </p:nvSpPr>
        <p:spPr>
          <a:xfrm>
            <a:off x="822960" y="4019702"/>
            <a:ext cx="7040880" cy="0"/>
          </a:xfrm>
          <a:prstGeom prst="line">
            <a:avLst/>
          </a:prstGeom>
          <a:noFill/>
          <a:ln w="9525">
            <a:solidFill>
              <a:srgbClr val="4A4239"/>
            </a:solidFill>
            <a:prstDash val="solid"/>
          </a:ln>
        </p:spPr>
      </p:sp>
      <p:sp>
        <p:nvSpPr>
          <p:cNvPr id="12" name="Text 10"/>
          <p:cNvSpPr txBox="1"/>
          <p:nvPr/>
        </p:nvSpPr>
        <p:spPr>
          <a:xfrm>
            <a:off x="822960" y="4204411"/>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176979"/>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Granit mod nord og vest, kalk og ler mod syd. Kombinationen giver både kraft og en fast, kølig syre.</a:t>
            </a:r>
            <a:endParaRPr lang="en-US" sz="1100" dirty="0"/>
          </a:p>
        </p:txBody>
      </p:sp>
      <p:sp>
        <p:nvSpPr>
          <p:cNvPr id="14" name="Shape 12"/>
          <p:cNvSpPr/>
          <p:nvPr/>
        </p:nvSpPr>
        <p:spPr>
          <a:xfrm>
            <a:off x="822960" y="4700016"/>
            <a:ext cx="7040880" cy="0"/>
          </a:xfrm>
          <a:prstGeom prst="line">
            <a:avLst/>
          </a:prstGeom>
          <a:noFill/>
          <a:ln w="9525">
            <a:solidFill>
              <a:srgbClr val="4A4239"/>
            </a:solidFill>
            <a:prstDash val="solid"/>
          </a:ln>
        </p:spPr>
      </p:sp>
      <p:sp>
        <p:nvSpPr>
          <p:cNvPr id="15" name="Text 13"/>
          <p:cNvSpPr txBox="1"/>
          <p:nvPr/>
        </p:nvSpPr>
        <p:spPr>
          <a:xfrm>
            <a:off x="822960" y="4884725"/>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857293"/>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Marsanne og Roussanne. Marsanne dominerer med omkring 90% af beplantningen, mens Roussanne bidrager med duft og finesse.</a:t>
            </a:r>
            <a:endParaRPr lang="en-US" sz="1100" dirty="0"/>
          </a:p>
        </p:txBody>
      </p:sp>
      <p:sp>
        <p:nvSpPr>
          <p:cNvPr id="17" name="Shape 15"/>
          <p:cNvSpPr/>
          <p:nvPr/>
        </p:nvSpPr>
        <p:spPr>
          <a:xfrm>
            <a:off x="822960" y="5380330"/>
            <a:ext cx="7040880" cy="0"/>
          </a:xfrm>
          <a:prstGeom prst="line">
            <a:avLst/>
          </a:prstGeom>
          <a:noFill/>
          <a:ln w="9525">
            <a:solidFill>
              <a:srgbClr val="4A4239"/>
            </a:solidFill>
            <a:prstDash val="solid"/>
          </a:ln>
        </p:spPr>
      </p:sp>
      <p:sp>
        <p:nvSpPr>
          <p:cNvPr id="18" name="Text 16"/>
          <p:cNvSpPr txBox="1"/>
          <p:nvPr/>
        </p:nvSpPr>
        <p:spPr>
          <a:xfrm>
            <a:off x="822960" y="5565038"/>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537606"/>
            <a:ext cx="5504688" cy="62179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Kun hvidvin. Fyldig og nøddeagtig med hvid fersken og blomster. Området er samtidig det eneste i Rhône, der laver mousserende vin efter den traditionelle metode.</a:t>
            </a:r>
            <a:endParaRPr lang="en-US" sz="1100" dirty="0"/>
          </a:p>
        </p:txBody>
      </p:sp>
      <p:pic>
        <p:nvPicPr>
          <p:cNvPr id="20" name="Image 0" descr="/tmp/claude-0/-home-claude/154646e9-e4ff-525b-a4fc-30786dd4cf63/scratchpad/nord_rhone/images/kort_saint-peray.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6E7F52"/>
                </a:solidFill>
                <a:latin typeface="Calibri" pitchFamily="34" charset="0"/>
                <a:ea typeface="Calibri" pitchFamily="34" charset="-122"/>
                <a:cs typeface="Calibri" pitchFamily="34" charset="-120"/>
              </a:rPr>
              <a:t>02   ·   SAINT-PÉRAY   ·   100% ROUSSANNE</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Saint-Péray “Cuvée Roussanne” 2018</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6E7F52"/>
                </a:solidFill>
                <a:latin typeface="Cambria" pitchFamily="34" charset="0"/>
                <a:ea typeface="Cambria" pitchFamily="34" charset="-122"/>
                <a:cs typeface="Cambria" pitchFamily="34" charset="-120"/>
              </a:rPr>
              <a:t>Domaine du Tunnel</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6E7F52"/>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Stéphane Robert kom til Rhône uden familiebaggrund i vin og grundlagde domænet i 1994 med blot 2,5 hektar. Siden har han købt til parcel for parcel og er i dag oppe på omkring 12 hektar fordelt på Cornas, Saint-Péray, Saint-Joseph og Condrieu. Alt markarbejde og al høst foregår manuelt, udbytterne holdes lave, og hver parcel gæres for sig. Navnet kommer fra den 170 meter lange jernbanetunnel under Saint-Péray, som han købte og siden 2014 har brugt som kælder — stabil temperatur året rundt og vin, der kan flyttes uden pumper.</a:t>
            </a:r>
            <a:endParaRPr lang="en-US" sz="1050" dirty="0"/>
          </a:p>
        </p:txBody>
      </p:sp>
      <p:sp>
        <p:nvSpPr>
          <p:cNvPr id="10" name="Shape 8"/>
          <p:cNvSpPr/>
          <p:nvPr/>
        </p:nvSpPr>
        <p:spPr>
          <a:xfrm>
            <a:off x="658368" y="3364992"/>
            <a:ext cx="8503920" cy="3182112"/>
          </a:xfrm>
          <a:prstGeom prst="roundRect">
            <a:avLst>
              <a:gd name="adj" fmla="val 1437"/>
            </a:avLst>
          </a:prstGeom>
          <a:solidFill>
            <a:srgbClr val="F3EDE2"/>
          </a:solidFill>
          <a:ln/>
        </p:spPr>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6E7F52"/>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Roussanne. I Saint-Péray er kun Roussanne og Marsanne tilladt — appellationen laver udelukkende hvidvin.</a:t>
            </a:r>
            <a:endParaRPr lang="en-US" sz="1000" dirty="0"/>
          </a:p>
        </p:txBody>
      </p:sp>
      <p:sp>
        <p:nvSpPr>
          <p:cNvPr id="15" name="Shape 13"/>
          <p:cNvSpPr/>
          <p:nvPr/>
        </p:nvSpPr>
        <p:spPr>
          <a:xfrm>
            <a:off x="932688" y="4309567"/>
            <a:ext cx="7955280" cy="0"/>
          </a:xfrm>
          <a:prstGeom prst="line">
            <a:avLst/>
          </a:prstGeom>
          <a:noFill/>
          <a:ln w="9525">
            <a:solidFill>
              <a:srgbClr val="DED6C7"/>
            </a:solidFill>
            <a:prstDash val="solid"/>
          </a:ln>
        </p:spPr>
      </p:sp>
      <p:sp>
        <p:nvSpPr>
          <p:cNvPr id="16" name="Text 14"/>
          <p:cNvSpPr txBox="1"/>
          <p:nvPr/>
        </p:nvSpPr>
        <p:spPr>
          <a:xfrm>
            <a:off x="932688" y="442203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MARKERNE</a:t>
            </a:r>
            <a:endParaRPr lang="en-US" sz="850" dirty="0"/>
          </a:p>
        </p:txBody>
      </p:sp>
      <p:sp>
        <p:nvSpPr>
          <p:cNvPr id="17" name="Text 15"/>
          <p:cNvSpPr txBox="1"/>
          <p:nvPr/>
        </p:nvSpPr>
        <p:spPr>
          <a:xfrm>
            <a:off x="2377440" y="4403750"/>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Assemblage fra lieu-dits’ene Barras og Les Grandes Blaches </a:t>
            </a:r>
            <a:r>
              <a:rPr lang="en-US" sz="1000" dirty="0" err="1">
                <a:solidFill>
                  <a:srgbClr val="241F1A"/>
                </a:solidFill>
                <a:latin typeface="Calibri" pitchFamily="34" charset="0"/>
                <a:ea typeface="Calibri" pitchFamily="34" charset="-122"/>
                <a:cs typeface="Calibri" pitchFamily="34" charset="-120"/>
              </a:rPr>
              <a:t>på</a:t>
            </a:r>
            <a:r>
              <a:rPr lang="en-US" sz="1000" dirty="0">
                <a:solidFill>
                  <a:srgbClr val="241F1A"/>
                </a:solidFill>
                <a:latin typeface="Calibri" pitchFamily="34" charset="0"/>
                <a:ea typeface="Calibri" pitchFamily="34" charset="-122"/>
                <a:cs typeface="Calibri" pitchFamily="34" charset="-120"/>
              </a:rPr>
              <a:t> </a:t>
            </a:r>
            <a:r>
              <a:rPr lang="en-US" sz="1000" dirty="0" err="1">
                <a:solidFill>
                  <a:srgbClr val="241F1A"/>
                </a:solidFill>
                <a:latin typeface="Calibri" pitchFamily="34" charset="0"/>
                <a:ea typeface="Calibri" pitchFamily="34" charset="-122"/>
                <a:cs typeface="Calibri" pitchFamily="34" charset="-120"/>
              </a:rPr>
              <a:t>granitjord</a:t>
            </a:r>
            <a:r>
              <a:rPr lang="en-US" sz="1000" dirty="0">
                <a:solidFill>
                  <a:srgbClr val="241F1A"/>
                </a:solidFill>
                <a:latin typeface="Calibri" pitchFamily="34" charset="0"/>
                <a:ea typeface="Calibri" pitchFamily="34" charset="-122"/>
                <a:cs typeface="Calibri" pitchFamily="34" charset="-120"/>
              </a:rPr>
              <a:t>.</a:t>
            </a:r>
            <a:endParaRPr lang="en-US" sz="1000" dirty="0"/>
          </a:p>
        </p:txBody>
      </p:sp>
      <p:sp>
        <p:nvSpPr>
          <p:cNvPr id="18" name="Shape 16"/>
          <p:cNvSpPr/>
          <p:nvPr/>
        </p:nvSpPr>
        <p:spPr>
          <a:xfrm>
            <a:off x="932688" y="4657954"/>
            <a:ext cx="7955280" cy="0"/>
          </a:xfrm>
          <a:prstGeom prst="line">
            <a:avLst/>
          </a:prstGeom>
          <a:noFill/>
          <a:ln w="9525">
            <a:solidFill>
              <a:srgbClr val="DED6C7"/>
            </a:solidFill>
            <a:prstDash val="solid"/>
          </a:ln>
        </p:spPr>
      </p:sp>
      <p:sp>
        <p:nvSpPr>
          <p:cNvPr id="19" name="Text 17"/>
          <p:cNvSpPr txBox="1"/>
          <p:nvPr/>
        </p:nvSpPr>
        <p:spPr>
          <a:xfrm>
            <a:off x="932688" y="4770425"/>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52137"/>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8-10 måneder delt mellem ståltank og brugte egefade. Huset bruger ikke nyt træ til denne cuvée, så frugten står rent frem.</a:t>
            </a:r>
            <a:endParaRPr lang="en-US" sz="1000" dirty="0"/>
          </a:p>
        </p:txBody>
      </p:sp>
      <p:sp>
        <p:nvSpPr>
          <p:cNvPr id="21" name="Shape 19"/>
          <p:cNvSpPr/>
          <p:nvPr/>
        </p:nvSpPr>
        <p:spPr>
          <a:xfrm>
            <a:off x="932688" y="5166360"/>
            <a:ext cx="7955280" cy="0"/>
          </a:xfrm>
          <a:prstGeom prst="line">
            <a:avLst/>
          </a:prstGeom>
          <a:noFill/>
          <a:ln w="9525">
            <a:solidFill>
              <a:srgbClr val="DED6C7"/>
            </a:solidFill>
            <a:prstDash val="solid"/>
          </a:ln>
        </p:spPr>
      </p:sp>
      <p:sp>
        <p:nvSpPr>
          <p:cNvPr id="22" name="Text 20"/>
          <p:cNvSpPr txBox="1"/>
          <p:nvPr/>
        </p:nvSpPr>
        <p:spPr>
          <a:xfrm>
            <a:off x="932688" y="5278831"/>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260543"/>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Gæring i ståltank med parcellerne </a:t>
            </a:r>
            <a:r>
              <a:rPr lang="en-US" sz="1000" dirty="0" err="1">
                <a:solidFill>
                  <a:srgbClr val="241F1A"/>
                </a:solidFill>
                <a:latin typeface="Calibri" pitchFamily="34" charset="0"/>
                <a:ea typeface="Calibri" pitchFamily="34" charset="-122"/>
                <a:cs typeface="Calibri" pitchFamily="34" charset="-120"/>
              </a:rPr>
              <a:t>holdt</a:t>
            </a:r>
            <a:r>
              <a:rPr lang="en-US" sz="1000" dirty="0">
                <a:solidFill>
                  <a:srgbClr val="241F1A"/>
                </a:solidFill>
                <a:latin typeface="Calibri" pitchFamily="34" charset="0"/>
                <a:ea typeface="Calibri" pitchFamily="34" charset="-122"/>
                <a:cs typeface="Calibri" pitchFamily="34" charset="-120"/>
              </a:rPr>
              <a:t> </a:t>
            </a:r>
            <a:r>
              <a:rPr lang="en-US" sz="1000" dirty="0" err="1">
                <a:solidFill>
                  <a:srgbClr val="241F1A"/>
                </a:solidFill>
                <a:latin typeface="Calibri" pitchFamily="34" charset="0"/>
                <a:ea typeface="Calibri" pitchFamily="34" charset="-122"/>
                <a:cs typeface="Calibri" pitchFamily="34" charset="-120"/>
              </a:rPr>
              <a:t>adskilt</a:t>
            </a:r>
            <a:r>
              <a:rPr lang="en-US" sz="1000" dirty="0">
                <a:solidFill>
                  <a:srgbClr val="241F1A"/>
                </a:solidFill>
                <a:latin typeface="Calibri" pitchFamily="34" charset="0"/>
                <a:ea typeface="Calibri" pitchFamily="34" charset="-122"/>
                <a:cs typeface="Calibri" pitchFamily="34" charset="-120"/>
              </a:rPr>
              <a:t>.</a:t>
            </a:r>
            <a:endParaRPr lang="en-US" sz="1000" dirty="0"/>
          </a:p>
        </p:txBody>
      </p:sp>
      <p:sp>
        <p:nvSpPr>
          <p:cNvPr id="24" name="Shape 22"/>
          <p:cNvSpPr/>
          <p:nvPr/>
        </p:nvSpPr>
        <p:spPr>
          <a:xfrm>
            <a:off x="932688" y="5514746"/>
            <a:ext cx="7955280" cy="0"/>
          </a:xfrm>
          <a:prstGeom prst="line">
            <a:avLst/>
          </a:prstGeom>
          <a:noFill/>
          <a:ln w="9525">
            <a:solidFill>
              <a:srgbClr val="DED6C7"/>
            </a:solidFill>
            <a:prstDash val="solid"/>
          </a:ln>
        </p:spPr>
      </p:sp>
      <p:sp>
        <p:nvSpPr>
          <p:cNvPr id="25" name="Text 23"/>
          <p:cNvSpPr txBox="1"/>
          <p:nvPr/>
        </p:nvSpPr>
        <p:spPr>
          <a:xfrm>
            <a:off x="932688" y="56272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089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Våd vinter fulgt af varm, tør sommer · moden og opulent frugt · lavere syre i de hvide · generøs, fremadrettet årgang.</a:t>
            </a:r>
            <a:endParaRPr lang="en-US" sz="1000" dirty="0"/>
          </a:p>
        </p:txBody>
      </p:sp>
      <p:sp>
        <p:nvSpPr>
          <p:cNvPr id="27" name="Shape 25"/>
          <p:cNvSpPr/>
          <p:nvPr/>
        </p:nvSpPr>
        <p:spPr>
          <a:xfrm>
            <a:off x="932688" y="6023153"/>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≈13,5%</a:t>
            </a:r>
            <a:endParaRPr lang="en-US" sz="1150" dirty="0"/>
          </a:p>
        </p:txBody>
      </p:sp>
      <p:pic>
        <p:nvPicPr>
          <p:cNvPr id="32" name="Image 0" descr="/tmp/claude-0/-home-claude/154646e9-e4ff-525b-a4fc-30786dd4cf63/scratchpad/nord_rhone/images/wine1_tunnel.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Château-Grillet</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En af Frankrigs mindste appellationer — og en af de få, der består af én enkelt ejendom. Fire hektar i et stejlt granitamfiteater lige syd for Condrieu, skåret ud af skråningen som et naturligt teater vendt mod syd og øst.</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Vestbredden ved Verin og Saint-Michel-sur-Rhône, godt 40 km syd for Lyon. Markerne ligger i 150-250 meters højde, opdelt i omkring 100 smalle terrasser.</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Cirka 4 hektar — hele appellationen er ét domæne, en såkaldt monopol. Et normalt år giver omkring 68 hektoliter, altså under 10.000 flasker.</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Mager, nedbrudt biotit-granit med stedvis løss i de nederste terrasser. Jorden holder næsten ingen vand, så stokkene tvinges dybt ned.</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Viognier og kun Viognier. Sammen med naboen Condrieu er det appellationens eneste tilladte drue.</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Kun hvidvin, og en mere stram og langtidsholdbar udgave af Viognier end i Condrieu: abrikos og hvide blomster, men båret af syre og saltet mineralitet.</a:t>
            </a:r>
            <a:endParaRPr lang="en-US" sz="1100" dirty="0"/>
          </a:p>
        </p:txBody>
      </p:sp>
      <p:pic>
        <p:nvPicPr>
          <p:cNvPr id="20" name="Image 0" descr="/tmp/claude-0/-home-claude/154646e9-e4ff-525b-a4fc-30786dd4cf63/scratchpad/nord_rhone/images/kort_chateau-grillet.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6E7F52"/>
                </a:solidFill>
                <a:latin typeface="Calibri" pitchFamily="34" charset="0"/>
                <a:ea typeface="Calibri" pitchFamily="34" charset="-122"/>
                <a:cs typeface="Calibri" pitchFamily="34" charset="-120"/>
              </a:rPr>
              <a:t>01   ·   CHÂTEAU-GRILLET   ·   100% VIOGNIER</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Château-Grillet 2022</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6E7F52"/>
                </a:solidFill>
                <a:latin typeface="Cambria" pitchFamily="34" charset="0"/>
                <a:ea typeface="Cambria" pitchFamily="34" charset="-122"/>
                <a:cs typeface="Cambria" pitchFamily="34" charset="-120"/>
              </a:rPr>
              <a:t>Château-Grillet</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6E7F52"/>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Ejendommen har været sin egen appellation siden 1936 og lå i familien Neyret-Gachets hænder fra 1830 til 2011. Da familien Pinault købte den til Artémis Domaines — samme selskab, der ejer Château Latour — fulgte en gennemgribende renovering </a:t>
            </a:r>
            <a:r>
              <a:rPr lang="en-US" sz="1050" dirty="0" err="1">
                <a:solidFill>
                  <a:srgbClr val="241F1A"/>
                </a:solidFill>
                <a:latin typeface="Calibri" pitchFamily="34" charset="0"/>
                <a:ea typeface="Calibri" pitchFamily="34" charset="-122"/>
                <a:cs typeface="Calibri" pitchFamily="34" charset="-120"/>
              </a:rPr>
              <a:t>af</a:t>
            </a:r>
            <a:r>
              <a:rPr lang="en-US" sz="1050" dirty="0">
                <a:solidFill>
                  <a:srgbClr val="241F1A"/>
                </a:solidFill>
                <a:latin typeface="Calibri" pitchFamily="34" charset="0"/>
                <a:ea typeface="Calibri" pitchFamily="34" charset="-122"/>
                <a:cs typeface="Calibri" pitchFamily="34" charset="-120"/>
              </a:rPr>
              <a:t> </a:t>
            </a:r>
            <a:r>
              <a:rPr lang="en-US" sz="1050" dirty="0" err="1">
                <a:solidFill>
                  <a:srgbClr val="241F1A"/>
                </a:solidFill>
                <a:latin typeface="Calibri" pitchFamily="34" charset="0"/>
                <a:ea typeface="Calibri" pitchFamily="34" charset="-122"/>
                <a:cs typeface="Calibri" pitchFamily="34" charset="-120"/>
              </a:rPr>
              <a:t>terrasser</a:t>
            </a:r>
            <a:r>
              <a:rPr lang="en-US" sz="1050" dirty="0">
                <a:solidFill>
                  <a:srgbClr val="241F1A"/>
                </a:solidFill>
                <a:latin typeface="Calibri" pitchFamily="34" charset="0"/>
                <a:ea typeface="Calibri" pitchFamily="34" charset="-122"/>
                <a:cs typeface="Calibri" pitchFamily="34" charset="-120"/>
              </a:rPr>
              <a:t> </a:t>
            </a:r>
            <a:r>
              <a:rPr lang="en-US" sz="1050" dirty="0" err="1">
                <a:solidFill>
                  <a:srgbClr val="241F1A"/>
                </a:solidFill>
                <a:latin typeface="Calibri" pitchFamily="34" charset="0"/>
                <a:ea typeface="Calibri" pitchFamily="34" charset="-122"/>
                <a:cs typeface="Calibri" pitchFamily="34" charset="-120"/>
              </a:rPr>
              <a:t>og</a:t>
            </a:r>
            <a:r>
              <a:rPr lang="en-US" sz="1050" dirty="0">
                <a:solidFill>
                  <a:srgbClr val="241F1A"/>
                </a:solidFill>
                <a:latin typeface="Calibri" pitchFamily="34" charset="0"/>
                <a:ea typeface="Calibri" pitchFamily="34" charset="-122"/>
                <a:cs typeface="Calibri" pitchFamily="34" charset="-120"/>
              </a:rPr>
              <a:t> kælder, og vinen er siden blevet strammere og mere præcis. Aloïs Houeto har været teknisk chef siden 2024. Der findes ikke andre producenter af Château-Grillet: hele appellationen er ét domæne, og et normalt år giver kun omkring 68 hektoliter fra de fire hektar.</a:t>
            </a:r>
            <a:endParaRPr lang="en-US" sz="1050" dirty="0"/>
          </a:p>
        </p:txBody>
      </p:sp>
      <p:sp>
        <p:nvSpPr>
          <p:cNvPr id="10" name="Shape 8"/>
          <p:cNvSpPr/>
          <p:nvPr/>
        </p:nvSpPr>
        <p:spPr>
          <a:xfrm>
            <a:off x="658368" y="3364992"/>
            <a:ext cx="8503920" cy="3182112"/>
          </a:xfrm>
          <a:prstGeom prst="roundRect">
            <a:avLst>
              <a:gd name="adj" fmla="val 1437"/>
            </a:avLst>
          </a:prstGeom>
          <a:solidFill>
            <a:srgbClr val="F3EDE2"/>
          </a:solidFill>
          <a:ln/>
        </p:spPr>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6E7F52"/>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Viognier, håndhøstet. </a:t>
            </a:r>
            <a:endParaRPr lang="en-US" sz="1000" dirty="0"/>
          </a:p>
        </p:txBody>
      </p:sp>
      <p:sp>
        <p:nvSpPr>
          <p:cNvPr id="15" name="Shape 13"/>
          <p:cNvSpPr/>
          <p:nvPr/>
        </p:nvSpPr>
        <p:spPr>
          <a:xfrm>
            <a:off x="932688" y="4277563"/>
            <a:ext cx="7955280" cy="0"/>
          </a:xfrm>
          <a:prstGeom prst="line">
            <a:avLst/>
          </a:prstGeom>
          <a:noFill/>
          <a:ln w="9525">
            <a:solidFill>
              <a:srgbClr val="DED6C7"/>
            </a:solidFill>
            <a:prstDash val="solid"/>
          </a:ln>
        </p:spPr>
      </p:sp>
      <p:sp>
        <p:nvSpPr>
          <p:cNvPr id="16" name="Text 14"/>
          <p:cNvSpPr txBox="1"/>
          <p:nvPr/>
        </p:nvSpPr>
        <p:spPr>
          <a:xfrm>
            <a:off x="932688" y="4358030"/>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 · MONOPOL</a:t>
            </a:r>
            <a:endParaRPr lang="en-US" sz="850" dirty="0"/>
          </a:p>
        </p:txBody>
      </p:sp>
      <p:sp>
        <p:nvSpPr>
          <p:cNvPr id="17" name="Text 15"/>
          <p:cNvSpPr txBox="1"/>
          <p:nvPr/>
        </p:nvSpPr>
        <p:spPr>
          <a:xfrm>
            <a:off x="2377440" y="4339742"/>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Ét sammenhængende amfiteater på ca. 4 hektar fordelt på 102 terrasser i 150-250 meters højde. Mager biotit-granit, stedvis med løss. Stokkene er i gennemsnit 45 år.</a:t>
            </a:r>
            <a:endParaRPr lang="en-US" sz="1000" dirty="0"/>
          </a:p>
        </p:txBody>
      </p:sp>
      <p:sp>
        <p:nvSpPr>
          <p:cNvPr id="18" name="Shape 16"/>
          <p:cNvSpPr/>
          <p:nvPr/>
        </p:nvSpPr>
        <p:spPr>
          <a:xfrm>
            <a:off x="932688" y="4721962"/>
            <a:ext cx="7955280" cy="0"/>
          </a:xfrm>
          <a:prstGeom prst="line">
            <a:avLst/>
          </a:prstGeom>
          <a:noFill/>
          <a:ln w="9525">
            <a:solidFill>
              <a:srgbClr val="DED6C7"/>
            </a:solidFill>
            <a:prstDash val="solid"/>
          </a:ln>
        </p:spPr>
      </p:sp>
      <p:sp>
        <p:nvSpPr>
          <p:cNvPr id="19" name="Text 17"/>
          <p:cNvSpPr txBox="1"/>
          <p:nvPr/>
        </p:nvSpPr>
        <p:spPr>
          <a:xfrm>
            <a:off x="932688" y="4802429"/>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84141"/>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18 måneder i en kombination af ståltank og egefade på 228 og 300 liter. Kun 5-15% nye fade.</a:t>
            </a:r>
            <a:endParaRPr lang="en-US" sz="1000" dirty="0"/>
          </a:p>
        </p:txBody>
      </p:sp>
      <p:sp>
        <p:nvSpPr>
          <p:cNvPr id="21" name="Shape 19"/>
          <p:cNvSpPr/>
          <p:nvPr/>
        </p:nvSpPr>
        <p:spPr>
          <a:xfrm>
            <a:off x="932688" y="5166360"/>
            <a:ext cx="7955280" cy="0"/>
          </a:xfrm>
          <a:prstGeom prst="line">
            <a:avLst/>
          </a:prstGeom>
          <a:noFill/>
          <a:ln w="9525">
            <a:solidFill>
              <a:srgbClr val="DED6C7"/>
            </a:solidFill>
            <a:prstDash val="solid"/>
          </a:ln>
        </p:spPr>
      </p:sp>
      <p:sp>
        <p:nvSpPr>
          <p:cNvPr id="22" name="Text 20"/>
          <p:cNvSpPr txBox="1"/>
          <p:nvPr/>
        </p:nvSpPr>
        <p:spPr>
          <a:xfrm>
            <a:off x="932688" y="5246827"/>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228539"/>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Sortering og meget blid presning parcel for parcel. Gæringen </a:t>
            </a:r>
            <a:r>
              <a:rPr lang="en-US" sz="1000" dirty="0" err="1">
                <a:solidFill>
                  <a:srgbClr val="241F1A"/>
                </a:solidFill>
                <a:latin typeface="Calibri" pitchFamily="34" charset="0"/>
                <a:ea typeface="Calibri" pitchFamily="34" charset="-122"/>
                <a:cs typeface="Calibri" pitchFamily="34" charset="-120"/>
              </a:rPr>
              <a:t>sker</a:t>
            </a:r>
            <a:r>
              <a:rPr lang="en-US" sz="1000" dirty="0">
                <a:solidFill>
                  <a:srgbClr val="241F1A"/>
                </a:solidFill>
                <a:latin typeface="Calibri" pitchFamily="34" charset="0"/>
                <a:ea typeface="Calibri" pitchFamily="34" charset="-122"/>
                <a:cs typeface="Calibri" pitchFamily="34" charset="-120"/>
              </a:rPr>
              <a:t> I </a:t>
            </a:r>
            <a:r>
              <a:rPr lang="en-US" sz="1000" dirty="0" err="1">
                <a:solidFill>
                  <a:srgbClr val="241F1A"/>
                </a:solidFill>
                <a:latin typeface="Calibri" pitchFamily="34" charset="0"/>
                <a:ea typeface="Calibri" pitchFamily="34" charset="-122"/>
                <a:cs typeface="Calibri" pitchFamily="34" charset="-120"/>
              </a:rPr>
              <a:t>små</a:t>
            </a:r>
            <a:r>
              <a:rPr lang="en-US" sz="1000" dirty="0">
                <a:solidFill>
                  <a:srgbClr val="241F1A"/>
                </a:solidFill>
                <a:latin typeface="Calibri" pitchFamily="34" charset="0"/>
                <a:ea typeface="Calibri" pitchFamily="34" charset="-122"/>
                <a:cs typeface="Calibri" pitchFamily="34" charset="-120"/>
              </a:rPr>
              <a:t> </a:t>
            </a:r>
            <a:r>
              <a:rPr lang="en-US" sz="1000" dirty="0" err="1">
                <a:solidFill>
                  <a:srgbClr val="241F1A"/>
                </a:solidFill>
                <a:latin typeface="Calibri" pitchFamily="34" charset="0"/>
                <a:ea typeface="Calibri" pitchFamily="34" charset="-122"/>
                <a:cs typeface="Calibri" pitchFamily="34" charset="-120"/>
              </a:rPr>
              <a:t>temperaturstyrede</a:t>
            </a:r>
            <a:r>
              <a:rPr lang="en-US" sz="1000" dirty="0">
                <a:solidFill>
                  <a:srgbClr val="241F1A"/>
                </a:solidFill>
                <a:latin typeface="Calibri" pitchFamily="34" charset="0"/>
                <a:ea typeface="Calibri" pitchFamily="34" charset="-122"/>
                <a:cs typeface="Calibri" pitchFamily="34" charset="-120"/>
              </a:rPr>
              <a:t> </a:t>
            </a:r>
            <a:r>
              <a:rPr lang="en-US" sz="1000" dirty="0" err="1">
                <a:solidFill>
                  <a:srgbClr val="241F1A"/>
                </a:solidFill>
                <a:latin typeface="Calibri" pitchFamily="34" charset="0"/>
                <a:ea typeface="Calibri" pitchFamily="34" charset="-122"/>
                <a:cs typeface="Calibri" pitchFamily="34" charset="-120"/>
              </a:rPr>
              <a:t>tanke</a:t>
            </a:r>
            <a:r>
              <a:rPr lang="en-US" sz="1000" dirty="0">
                <a:solidFill>
                  <a:srgbClr val="241F1A"/>
                </a:solidFill>
                <a:latin typeface="Calibri" pitchFamily="34" charset="0"/>
                <a:ea typeface="Calibri" pitchFamily="34" charset="-122"/>
                <a:cs typeface="Calibri" pitchFamily="34" charset="-120"/>
              </a:rPr>
              <a:t>, så hver terrasse kan holdes for sig.</a:t>
            </a:r>
            <a:endParaRPr lang="en-US" sz="1000" dirty="0"/>
          </a:p>
        </p:txBody>
      </p:sp>
      <p:sp>
        <p:nvSpPr>
          <p:cNvPr id="24" name="Shape 22"/>
          <p:cNvSpPr/>
          <p:nvPr/>
        </p:nvSpPr>
        <p:spPr>
          <a:xfrm>
            <a:off x="932688" y="5610758"/>
            <a:ext cx="7955280" cy="0"/>
          </a:xfrm>
          <a:prstGeom prst="line">
            <a:avLst/>
          </a:prstGeom>
          <a:noFill/>
          <a:ln w="9525">
            <a:solidFill>
              <a:srgbClr val="DED6C7"/>
            </a:solidFill>
            <a:prstDash val="solid"/>
          </a:ln>
        </p:spPr>
      </p:sp>
      <p:sp>
        <p:nvSpPr>
          <p:cNvPr id="25" name="Text 23"/>
          <p:cNvSpPr txBox="1"/>
          <p:nvPr/>
        </p:nvSpPr>
        <p:spPr>
          <a:xfrm>
            <a:off x="932688" y="5691226"/>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72938"/>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Varmeste og tørreste årgang målt · tre hedebølger over 40 °C · regn 15. august reddede balancen · moderat alkohol og mineralsk friskhed.</a:t>
            </a:r>
            <a:endParaRPr lang="en-US" sz="1000" dirty="0"/>
          </a:p>
        </p:txBody>
      </p:sp>
      <p:sp>
        <p:nvSpPr>
          <p:cNvPr id="27" name="Shape 25"/>
          <p:cNvSpPr/>
          <p:nvPr/>
        </p:nvSpPr>
        <p:spPr>
          <a:xfrm>
            <a:off x="932688" y="6055157"/>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≈13,5%</a:t>
            </a:r>
            <a:endParaRPr lang="en-US" sz="1150" dirty="0"/>
          </a:p>
        </p:txBody>
      </p:sp>
      <p:sp>
        <p:nvSpPr>
          <p:cNvPr id="31" name="Text 29"/>
          <p:cNvSpPr txBox="1"/>
          <p:nvPr/>
        </p:nvSpPr>
        <p:spPr>
          <a:xfrm>
            <a:off x="5486400" y="6117336"/>
            <a:ext cx="1554480" cy="256032"/>
          </a:xfrm>
          <a:prstGeom prst="rect">
            <a:avLst/>
          </a:prstGeom>
          <a:noFill/>
          <a:ln/>
        </p:spPr>
        <p:txBody>
          <a:bodyPr wrap="square" lIns="0" tIns="0" rIns="0" bIns="0" rtlCol="0" anchor="t"/>
          <a:lstStyle/>
          <a:p>
            <a:pPr marL="0" indent="0">
              <a:buNone/>
            </a:pPr>
            <a:endParaRPr lang="en-US" sz="1150" dirty="0"/>
          </a:p>
        </p:txBody>
      </p:sp>
      <p:pic>
        <p:nvPicPr>
          <p:cNvPr id="32" name="Image 0" descr="/tmp/claude-0/-home-claude/154646e9-e4ff-525b-a4fc-30786dd4cf63/scratchpad/nord_rhone/images/wine2_grillet.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Visit to the Second-Smallest Appellation in France | Lewin on Wine">
            <a:extLst>
              <a:ext uri="{FF2B5EF4-FFF2-40B4-BE49-F238E27FC236}">
                <a16:creationId xmlns:a16="http://schemas.microsoft.com/office/drawing/2014/main" id="{4644FB2F-6C6D-4BAB-99D2-27DF9AD6C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29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Saint-Joseph</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Et langt, smalt bånd af granitskråninger, der følger flodens vestbred over godt 50 kilometer. Appellationen blev kraftigt udvidet i 1969, og forskellen mellem de stejle historiske marker og de flade udvidelser er stadig tydelig i glasset.</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Vestbredden fra Condrieu i nord til Cornas i syd, fordelt på 26 kommuner i to departementer. Kernen ligger omkring Tournon-sur-Rhône og Mauves.</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1.504 hektar og dermed den næststørste i Nord-Rhône. Årsproduktionen er omkring 43.400 hektoliter, hvoraf langt hovedparten er rødvin.</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Granit og gnejs på de </a:t>
            </a:r>
            <a:r>
              <a:rPr lang="en-US" sz="1100" dirty="0" err="1">
                <a:solidFill>
                  <a:srgbClr val="D8CFBD"/>
                </a:solidFill>
                <a:latin typeface="Calibri" pitchFamily="34" charset="0"/>
                <a:ea typeface="Calibri" pitchFamily="34" charset="-122"/>
                <a:cs typeface="Calibri" pitchFamily="34" charset="-120"/>
              </a:rPr>
              <a:t>stejle</a:t>
            </a:r>
            <a:r>
              <a:rPr lang="en-US" sz="1100" dirty="0">
                <a:solidFill>
                  <a:srgbClr val="D8CFBD"/>
                </a:solidFill>
                <a:latin typeface="Calibri" pitchFamily="34" charset="0"/>
                <a:ea typeface="Calibri" pitchFamily="34" charset="-122"/>
                <a:cs typeface="Calibri" pitchFamily="34" charset="-120"/>
              </a:rPr>
              <a:t> </a:t>
            </a:r>
            <a:r>
              <a:rPr lang="en-US" sz="1100" dirty="0" err="1">
                <a:solidFill>
                  <a:srgbClr val="D8CFBD"/>
                </a:solidFill>
                <a:latin typeface="Calibri" pitchFamily="34" charset="0"/>
                <a:ea typeface="Calibri" pitchFamily="34" charset="-122"/>
                <a:cs typeface="Calibri" pitchFamily="34" charset="-120"/>
              </a:rPr>
              <a:t>skråninger</a:t>
            </a:r>
            <a:r>
              <a:rPr lang="en-US" sz="1100" dirty="0">
                <a:solidFill>
                  <a:srgbClr val="D8CFBD"/>
                </a:solidFill>
                <a:latin typeface="Calibri" pitchFamily="34" charset="0"/>
                <a:ea typeface="Calibri" pitchFamily="34" charset="-122"/>
                <a:cs typeface="Calibri" pitchFamily="34" charset="-120"/>
              </a:rPr>
              <a:t>. På de fladere arealer mod vest findes ler og sten.</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Mindst 90% Syrah til rødvinen, som må rumme op til 10% Marsanne og Roussanne. De samme to druer laver appellationens hvidvine.</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Den mest tilgængelige af Nord-Rhônes syrah-appellationer: saftig, peberet og med fine tanniner. De bedste marker holder let i ti år og mere.</a:t>
            </a:r>
            <a:endParaRPr lang="en-US" sz="1100" dirty="0"/>
          </a:p>
        </p:txBody>
      </p:sp>
      <p:pic>
        <p:nvPicPr>
          <p:cNvPr id="20" name="Image 0" descr="/tmp/claude-0/-home-claude/154646e9-e4ff-525b-a4fc-30786dd4cf63/scratchpad/nord_rhone/images/kort_saint-joseph.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03   ·   SAINT-JOSEPH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Saint-Joseph “Peygros” 2024</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Domaine du Tunnel</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Før Stéphane Robert startede for sig selv i 1994, lærte han faget hos Bernard Gripa og hos Jean-Louis Grippat — to af Saint-Josephs klassiske navne, og Grippats navn står stadig på etiketten sammen med hans eget. Domænet tæller i dag omkring 12 hektar, hvor Saint-Joseph fylder mest efter Cornas, og markerne ligger på de historiske granitskråninger omkring Tournon. Stilen er bevidst ren: kun gamle fade, ingen ny eg, og lange, rolige lagringer i tunnelkælderen, hvor temperaturen ligger omkring 12 grader hele året.</a:t>
            </a:r>
            <a:endParaRPr lang="en-US" sz="1050" dirty="0"/>
          </a:p>
        </p:txBody>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Saint-Joseph rouge må rumme op til 10% hvide druer, men Peygros er ren Syrah.</a:t>
            </a:r>
            <a:endParaRPr lang="en-US" sz="1000" dirty="0"/>
          </a:p>
        </p:txBody>
      </p:sp>
      <p:sp>
        <p:nvSpPr>
          <p:cNvPr id="15" name="Shape 13"/>
          <p:cNvSpPr/>
          <p:nvPr/>
        </p:nvSpPr>
        <p:spPr>
          <a:xfrm>
            <a:off x="932688" y="4149547"/>
            <a:ext cx="7955280" cy="0"/>
          </a:xfrm>
          <a:prstGeom prst="line">
            <a:avLst/>
          </a:prstGeom>
          <a:noFill/>
          <a:ln w="9525">
            <a:solidFill>
              <a:srgbClr val="DED6C7"/>
            </a:solidFill>
            <a:prstDash val="solid"/>
          </a:ln>
        </p:spPr>
      </p:sp>
      <p:sp>
        <p:nvSpPr>
          <p:cNvPr id="16" name="Text 14"/>
          <p:cNvSpPr txBox="1"/>
          <p:nvPr/>
        </p:nvSpPr>
        <p:spPr>
          <a:xfrm>
            <a:off x="932688" y="42620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a:t>
            </a:r>
            <a:endParaRPr lang="en-US" sz="850" dirty="0"/>
          </a:p>
        </p:txBody>
      </p:sp>
      <p:sp>
        <p:nvSpPr>
          <p:cNvPr id="17" name="Text 15"/>
          <p:cNvSpPr txBox="1"/>
          <p:nvPr/>
        </p:nvSpPr>
        <p:spPr>
          <a:xfrm>
            <a:off x="2377440" y="42437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Lieu-dit’et Peygros ligger i Tournon-sur-Rhône, der regnes for Saint-Josephs vugge, på granit med gamle stokke.</a:t>
            </a:r>
            <a:endParaRPr lang="en-US" sz="1000" dirty="0"/>
          </a:p>
        </p:txBody>
      </p:sp>
      <p:sp>
        <p:nvSpPr>
          <p:cNvPr id="18" name="Shape 16"/>
          <p:cNvSpPr/>
          <p:nvPr/>
        </p:nvSpPr>
        <p:spPr>
          <a:xfrm>
            <a:off x="932688" y="4657954"/>
            <a:ext cx="7955280" cy="0"/>
          </a:xfrm>
          <a:prstGeom prst="line">
            <a:avLst/>
          </a:prstGeom>
          <a:noFill/>
          <a:ln w="9525">
            <a:solidFill>
              <a:srgbClr val="DED6C7"/>
            </a:solidFill>
            <a:prstDash val="solid"/>
          </a:ln>
        </p:spPr>
      </p:sp>
      <p:sp>
        <p:nvSpPr>
          <p:cNvPr id="19" name="Text 17"/>
          <p:cNvSpPr txBox="1"/>
          <p:nvPr/>
        </p:nvSpPr>
        <p:spPr>
          <a:xfrm>
            <a:off x="932688" y="4770425"/>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52137"/>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14 måneder på fad og derefter et år på flaske, og huset bruger kun gamle fade. Tallene gælder 2022 — 2024 er endnu ikke oplyst.</a:t>
            </a:r>
            <a:endParaRPr lang="en-US" sz="1000" dirty="0"/>
          </a:p>
        </p:txBody>
      </p:sp>
      <p:sp>
        <p:nvSpPr>
          <p:cNvPr id="21" name="Shape 19"/>
          <p:cNvSpPr/>
          <p:nvPr/>
        </p:nvSpPr>
        <p:spPr>
          <a:xfrm>
            <a:off x="932688" y="5166360"/>
            <a:ext cx="7955280" cy="0"/>
          </a:xfrm>
          <a:prstGeom prst="line">
            <a:avLst/>
          </a:prstGeom>
          <a:noFill/>
          <a:ln w="9525">
            <a:solidFill>
              <a:srgbClr val="DED6C7"/>
            </a:solidFill>
            <a:prstDash val="solid"/>
          </a:ln>
        </p:spPr>
      </p:sp>
      <p:sp>
        <p:nvSpPr>
          <p:cNvPr id="22" name="Text 20"/>
          <p:cNvSpPr txBox="1"/>
          <p:nvPr/>
        </p:nvSpPr>
        <p:spPr>
          <a:xfrm>
            <a:off x="932688" y="5278831"/>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260543"/>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Håndhøstet, og gæringen sker i ståltank over cirka tre uger (oplyst for 2022).</a:t>
            </a:r>
            <a:endParaRPr lang="en-US" sz="1000" dirty="0"/>
          </a:p>
        </p:txBody>
      </p:sp>
      <p:sp>
        <p:nvSpPr>
          <p:cNvPr id="24" name="Shape 22"/>
          <p:cNvSpPr/>
          <p:nvPr/>
        </p:nvSpPr>
        <p:spPr>
          <a:xfrm>
            <a:off x="932688" y="5514746"/>
            <a:ext cx="7955280" cy="0"/>
          </a:xfrm>
          <a:prstGeom prst="line">
            <a:avLst/>
          </a:prstGeom>
          <a:noFill/>
          <a:ln w="9525">
            <a:solidFill>
              <a:srgbClr val="DED6C7"/>
            </a:solidFill>
            <a:prstDash val="solid"/>
          </a:ln>
        </p:spPr>
      </p:sp>
      <p:sp>
        <p:nvSpPr>
          <p:cNvPr id="25" name="Text 23"/>
          <p:cNvSpPr txBox="1"/>
          <p:nvPr/>
        </p:nvSpPr>
        <p:spPr>
          <a:xfrm>
            <a:off x="932688" y="56272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089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Rhônes vådeste sæson med hårdt meldugtryk · små udbytter · lav alkohol og høj friskhed · sarte tanniner · til tidlig nydelse.</a:t>
            </a:r>
            <a:endParaRPr lang="en-US" sz="1000" dirty="0"/>
          </a:p>
        </p:txBody>
      </p:sp>
      <p:sp>
        <p:nvSpPr>
          <p:cNvPr id="27" name="Shape 25"/>
          <p:cNvSpPr/>
          <p:nvPr/>
        </p:nvSpPr>
        <p:spPr>
          <a:xfrm>
            <a:off x="932688" y="6023153"/>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a:t>
            </a:r>
            <a:endParaRPr lang="en-US" sz="1150" dirty="0"/>
          </a:p>
        </p:txBody>
      </p:sp>
      <p:pic>
        <p:nvPicPr>
          <p:cNvPr id="32" name="Image 0" descr="/tmp/claude-0/-home-claude/154646e9-e4ff-525b-a4fc-30786dd4cf63/scratchpad/nord_rhone/images/wine_peygros.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Crozes-Hermitage</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Nord-Rhônes klart største appellation, og sammen med Hermitage den eneste på flodens østbred. Området rummer to helt forskellige landskaber, og det er derfor kvaliteten svinger så meget fra producent til producent.</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Østbredden omkring Tain-l’Hermitage, fordelt på 11 kommuner. Nord for byen ligger markerne på skråninger, syd for den på et fladt plateau.</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2.139 hektar — mere end femten gange Hermitage. Årsproduktionen er cirka 69.000 hektoliter ved et gennemsnitligt udbytte omkring 32 hektoliter pr. hektar.</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Mod nord granit i forlængelse af Hermitage-højen. Mod syd brede terrasser af rullesten, som floden og gletsjerne har aflejret, oven på rødt ler.</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Mindst 85% Syrah til rødvinen, der må rumme op til 15% Marsanne og Roussanne. Hvidvin laves af de samme to hvide druer.</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Kun omkring en tiendedel er hvidvin. De røde er den friske, frugtdrevne indgang til Nord-Rhône — men de bedste marker giver vine tæt på naboen.</a:t>
            </a:r>
            <a:endParaRPr lang="en-US" sz="1100" dirty="0"/>
          </a:p>
        </p:txBody>
      </p:sp>
      <p:pic>
        <p:nvPicPr>
          <p:cNvPr id="20" name="Image 0" descr="/tmp/claude-0/-home-claude/154646e9-e4ff-525b-a4fc-30786dd4cf63/scratchpad/nord_rhone/images/kort_crozes-hermitage.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04   ·   CROZES-HERMITAGE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Crozes-Hermitage “La Guiraude” 2023</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Alain Graillot</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Alain Graillot arbejdede med plantebeskyttelse, inden han i 1985 købte jord ved Pont-de-l’Isère og på ganske få årgange blev målestokken for moderne Crozes-Hermitage. Domænet er i dag på 22 hektar, hvoraf knap 18 er rød Crozes, og drives af sønnerne Maxime og Antoine. Opskriften har ikke ændret sig: lave udbytter, sen høst, fuld helklase, gæring i beton på vilde gær og udelukkende </a:t>
            </a:r>
            <a:r>
              <a:rPr lang="en-US" sz="1050" dirty="0" err="1">
                <a:solidFill>
                  <a:srgbClr val="241F1A"/>
                </a:solidFill>
                <a:latin typeface="Calibri" pitchFamily="34" charset="0"/>
                <a:ea typeface="Calibri" pitchFamily="34" charset="-122"/>
                <a:cs typeface="Calibri" pitchFamily="34" charset="-120"/>
              </a:rPr>
              <a:t>brugte</a:t>
            </a:r>
            <a:r>
              <a:rPr lang="en-US" sz="1050" dirty="0">
                <a:solidFill>
                  <a:srgbClr val="241F1A"/>
                </a:solidFill>
                <a:latin typeface="Calibri" pitchFamily="34" charset="0"/>
                <a:ea typeface="Calibri" pitchFamily="34" charset="-122"/>
                <a:cs typeface="Calibri" pitchFamily="34" charset="-120"/>
              </a:rPr>
              <a:t> Bourgogne fade. Resultatet er en peberet, saftig syrah, der smager af sted frem for af træ — og som holder langt bedre, end prisen antyder.</a:t>
            </a:r>
            <a:endParaRPr lang="en-US" sz="1050" dirty="0"/>
          </a:p>
        </p:txBody>
      </p:sp>
      <p:sp>
        <p:nvSpPr>
          <p:cNvPr id="10" name="Shape 8"/>
          <p:cNvSpPr/>
          <p:nvPr/>
        </p:nvSpPr>
        <p:spPr>
          <a:xfrm>
            <a:off x="658368" y="3364992"/>
            <a:ext cx="8503920" cy="3182112"/>
          </a:xfrm>
          <a:prstGeom prst="roundRect">
            <a:avLst>
              <a:gd name="adj" fmla="val 1437"/>
            </a:avLst>
          </a:prstGeom>
          <a:solidFill>
            <a:srgbClr val="F3EDE2"/>
          </a:solidFill>
          <a:ln/>
        </p:spPr>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Crozes-Hermitage rouge må rumme op til 15% Marsanne og Roussanne — her er der ingen.</a:t>
            </a:r>
            <a:endParaRPr lang="en-US" sz="1000" dirty="0"/>
          </a:p>
        </p:txBody>
      </p:sp>
      <p:sp>
        <p:nvSpPr>
          <p:cNvPr id="15" name="Shape 13"/>
          <p:cNvSpPr/>
          <p:nvPr/>
        </p:nvSpPr>
        <p:spPr>
          <a:xfrm>
            <a:off x="932688" y="4149547"/>
            <a:ext cx="7955280" cy="0"/>
          </a:xfrm>
          <a:prstGeom prst="line">
            <a:avLst/>
          </a:prstGeom>
          <a:noFill/>
          <a:ln w="9525">
            <a:solidFill>
              <a:srgbClr val="DED6C7"/>
            </a:solidFill>
            <a:prstDash val="solid"/>
          </a:ln>
        </p:spPr>
      </p:sp>
      <p:sp>
        <p:nvSpPr>
          <p:cNvPr id="16" name="Text 14"/>
          <p:cNvSpPr txBox="1"/>
          <p:nvPr/>
        </p:nvSpPr>
        <p:spPr>
          <a:xfrm>
            <a:off x="932688" y="42620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CUVÉEN</a:t>
            </a:r>
            <a:endParaRPr lang="en-US" sz="850" dirty="0"/>
          </a:p>
        </p:txBody>
      </p:sp>
      <p:sp>
        <p:nvSpPr>
          <p:cNvPr id="17" name="Text 15"/>
          <p:cNvSpPr txBox="1"/>
          <p:nvPr/>
        </p:nvSpPr>
        <p:spPr>
          <a:xfrm>
            <a:off x="2377440" y="42437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Ikke en mark, men en fadselektion: årgangens bedste fade, udvalgt efter at hvert fad er smagt. Laves kun i gode år, ca. 10.000 flasker, fra rullestensjord ved Pont-de-l’Isère.</a:t>
            </a:r>
            <a:endParaRPr lang="en-US" sz="1000" dirty="0"/>
          </a:p>
        </p:txBody>
      </p:sp>
      <p:sp>
        <p:nvSpPr>
          <p:cNvPr id="18" name="Shape 16"/>
          <p:cNvSpPr/>
          <p:nvPr/>
        </p:nvSpPr>
        <p:spPr>
          <a:xfrm>
            <a:off x="932688" y="4657954"/>
            <a:ext cx="7955280" cy="0"/>
          </a:xfrm>
          <a:prstGeom prst="line">
            <a:avLst/>
          </a:prstGeom>
          <a:noFill/>
          <a:ln w="9525">
            <a:solidFill>
              <a:srgbClr val="DED6C7"/>
            </a:solidFill>
            <a:prstDash val="solid"/>
          </a:ln>
        </p:spPr>
      </p:sp>
      <p:sp>
        <p:nvSpPr>
          <p:cNvPr id="19" name="Text 17"/>
          <p:cNvSpPr txBox="1"/>
          <p:nvPr/>
        </p:nvSpPr>
        <p:spPr>
          <a:xfrm>
            <a:off x="932688" y="4770425"/>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52137"/>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Omkring et år i </a:t>
            </a:r>
            <a:r>
              <a:rPr lang="en-US" sz="1000" dirty="0" err="1">
                <a:solidFill>
                  <a:srgbClr val="241F1A"/>
                </a:solidFill>
                <a:latin typeface="Calibri" pitchFamily="34" charset="0"/>
                <a:ea typeface="Calibri" pitchFamily="34" charset="-122"/>
                <a:cs typeface="Calibri" pitchFamily="34" charset="-120"/>
              </a:rPr>
              <a:t>brugte</a:t>
            </a:r>
            <a:r>
              <a:rPr lang="en-US" sz="1000" dirty="0">
                <a:solidFill>
                  <a:srgbClr val="241F1A"/>
                </a:solidFill>
                <a:latin typeface="Calibri" pitchFamily="34" charset="0"/>
                <a:ea typeface="Calibri" pitchFamily="34" charset="-122"/>
                <a:cs typeface="Calibri" pitchFamily="34" charset="-120"/>
              </a:rPr>
              <a:t> Bourgogne </a:t>
            </a:r>
            <a:r>
              <a:rPr lang="en-US" sz="1000" dirty="0" err="1">
                <a:solidFill>
                  <a:srgbClr val="241F1A"/>
                </a:solidFill>
                <a:latin typeface="Calibri" pitchFamily="34" charset="0"/>
                <a:ea typeface="Calibri" pitchFamily="34" charset="-122"/>
                <a:cs typeface="Calibri" pitchFamily="34" charset="-120"/>
              </a:rPr>
              <a:t>ade</a:t>
            </a:r>
            <a:r>
              <a:rPr lang="en-US" sz="1000" dirty="0">
                <a:solidFill>
                  <a:srgbClr val="241F1A"/>
                </a:solidFill>
                <a:latin typeface="Calibri" pitchFamily="34" charset="0"/>
                <a:ea typeface="Calibri" pitchFamily="34" charset="-122"/>
                <a:cs typeface="Calibri" pitchFamily="34" charset="-120"/>
              </a:rPr>
              <a:t> på et til tre år. Der bruges intet nyt træ.</a:t>
            </a:r>
            <a:endParaRPr lang="en-US" sz="1000" dirty="0"/>
          </a:p>
        </p:txBody>
      </p:sp>
      <p:sp>
        <p:nvSpPr>
          <p:cNvPr id="21" name="Shape 19"/>
          <p:cNvSpPr/>
          <p:nvPr/>
        </p:nvSpPr>
        <p:spPr>
          <a:xfrm>
            <a:off x="932688" y="5006340"/>
            <a:ext cx="7955280" cy="0"/>
          </a:xfrm>
          <a:prstGeom prst="line">
            <a:avLst/>
          </a:prstGeom>
          <a:noFill/>
          <a:ln w="9525">
            <a:solidFill>
              <a:srgbClr val="DED6C7"/>
            </a:solidFill>
            <a:prstDash val="solid"/>
          </a:ln>
        </p:spPr>
      </p:sp>
      <p:sp>
        <p:nvSpPr>
          <p:cNvPr id="22" name="Text 20"/>
          <p:cNvSpPr txBox="1"/>
          <p:nvPr/>
        </p:nvSpPr>
        <p:spPr>
          <a:xfrm>
            <a:off x="932688" y="5118811"/>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100523"/>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helklase og gæring i beton på vilde gær. Koldmaceration i to-fem døgn ved 18 °C, derefter 15-21 dages gæring på skind.</a:t>
            </a:r>
            <a:endParaRPr lang="en-US" sz="1000" dirty="0"/>
          </a:p>
        </p:txBody>
      </p:sp>
      <p:sp>
        <p:nvSpPr>
          <p:cNvPr id="24" name="Shape 22"/>
          <p:cNvSpPr/>
          <p:nvPr/>
        </p:nvSpPr>
        <p:spPr>
          <a:xfrm>
            <a:off x="932688" y="5514746"/>
            <a:ext cx="7955280" cy="0"/>
          </a:xfrm>
          <a:prstGeom prst="line">
            <a:avLst/>
          </a:prstGeom>
          <a:noFill/>
          <a:ln w="9525">
            <a:solidFill>
              <a:srgbClr val="DED6C7"/>
            </a:solidFill>
            <a:prstDash val="solid"/>
          </a:ln>
        </p:spPr>
      </p:sp>
      <p:sp>
        <p:nvSpPr>
          <p:cNvPr id="25" name="Text 23"/>
          <p:cNvSpPr txBox="1"/>
          <p:nvPr/>
        </p:nvSpPr>
        <p:spPr>
          <a:xfrm>
            <a:off x="932688" y="56272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089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Kølig, våd forsommer med sygdomstryk · hedebølge i august · regn i september · lettere kroppe, men fin balance · klassisk og aromatisk.</a:t>
            </a:r>
            <a:endParaRPr lang="en-US" sz="1000" dirty="0"/>
          </a:p>
        </p:txBody>
      </p:sp>
      <p:sp>
        <p:nvSpPr>
          <p:cNvPr id="27" name="Shape 25"/>
          <p:cNvSpPr/>
          <p:nvPr/>
        </p:nvSpPr>
        <p:spPr>
          <a:xfrm>
            <a:off x="932688" y="6023153"/>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13,0%</a:t>
            </a:r>
            <a:endParaRPr lang="en-US" sz="1150" dirty="0"/>
          </a:p>
        </p:txBody>
      </p:sp>
      <p:pic>
        <p:nvPicPr>
          <p:cNvPr id="32" name="Image 0" descr="/tmp/claude-0/-home-claude/154646e9-e4ff-525b-a4fc-30786dd4cf63/scratchpad/nord_rhone/images/wine_graillot.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Cornas</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En lille, sydvendt lomme af stejle granitskråninger, skærmet mod nordenvinden af bakkerne bagved. Navnet skal efter sigende betyde brændt jord på gammel keltisk, og her modnes druerne tidligere end noget andet sted i Nord-Rhône.</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Vestbredden mellem Saint-Joseph og Saint-Péray, ud for Valence. Et amfiteater af terrasser fra 100 til omkring 400 meters højde.</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162 hektar. Årsproduktionen er cirka 3.900 hektoliter, og appellationen er dermed en af Rhônes mindste.</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Forvitret granit — lokalt kaldet gore — der smuldrer som grus mellem fingrene. Mod nord findes desuden lidt kalk og løss.</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Syrah og intet andet. Cornas er den eneste appellation i Nord-Rhône, hvor der hverken må tilsættes hvide druer eller laves hvidvin.</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Kun rødvin, og traditionelt den mest muskuløse i nord: mørk, jordet og tanninrig som ung, men med tyve års lagringspotentiale.</a:t>
            </a:r>
            <a:endParaRPr lang="en-US" sz="1100" dirty="0"/>
          </a:p>
        </p:txBody>
      </p:sp>
      <p:pic>
        <p:nvPicPr>
          <p:cNvPr id="20" name="Image 0" descr="/tmp/claude-0/-home-claude/154646e9-e4ff-525b-a4fc-30786dd4cf63/scratchpad/nord_rhone/images/kort_cornas.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05   ·   CORNAS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Cornas “Les Ruchets” 2010</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Jean-Luc Colombo</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Jean-Luc Colombo er uddannet farmaceut og åbnede i 1984 sammen med hustruen Anne et ønologisk laboratorium midt i Cornas. Som konsulent for en lang række domæner i hele Rhône blev han en af de mest indflydelsesrige — og mest omdiskuterede — skikkelser i moderne fransk vin: han indførte fuld afstilkning og nye fade i et område, hvor traditionen var rustik og stilkerne fulgte med. Eget domæne har han haft siden 1987, markerne i Cornas er økologisk certificerede siden 2015, og huset drives i dag sammen med datteren Laure.</a:t>
            </a:r>
            <a:endParaRPr lang="en-US" sz="1050" dirty="0"/>
          </a:p>
        </p:txBody>
      </p:sp>
      <p:sp>
        <p:nvSpPr>
          <p:cNvPr id="10" name="Shape 8"/>
          <p:cNvSpPr/>
          <p:nvPr/>
        </p:nvSpPr>
        <p:spPr>
          <a:xfrm>
            <a:off x="658368" y="3364992"/>
            <a:ext cx="8503920" cy="3182112"/>
          </a:xfrm>
          <a:prstGeom prst="roundRect">
            <a:avLst>
              <a:gd name="adj" fmla="val 1437"/>
            </a:avLst>
          </a:prstGeom>
          <a:solidFill>
            <a:srgbClr val="F3EDE2"/>
          </a:solidFill>
          <a:ln/>
        </p:spPr>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 den eneste tilladte drue i Cornas, som hverken må lave hvidvin eller bruge Viognier.</a:t>
            </a:r>
            <a:endParaRPr lang="en-US" sz="1000" dirty="0"/>
          </a:p>
        </p:txBody>
      </p:sp>
      <p:sp>
        <p:nvSpPr>
          <p:cNvPr id="15" name="Shape 13"/>
          <p:cNvSpPr/>
          <p:nvPr/>
        </p:nvSpPr>
        <p:spPr>
          <a:xfrm>
            <a:off x="932688" y="4133545"/>
            <a:ext cx="7955280" cy="0"/>
          </a:xfrm>
          <a:prstGeom prst="line">
            <a:avLst/>
          </a:prstGeom>
          <a:noFill/>
          <a:ln w="9525">
            <a:solidFill>
              <a:srgbClr val="DED6C7"/>
            </a:solidFill>
            <a:prstDash val="solid"/>
          </a:ln>
        </p:spPr>
      </p:sp>
      <p:sp>
        <p:nvSpPr>
          <p:cNvPr id="16" name="Text 14"/>
          <p:cNvSpPr txBox="1"/>
          <p:nvPr/>
        </p:nvSpPr>
        <p:spPr>
          <a:xfrm>
            <a:off x="932688" y="4230014"/>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a:t>
            </a:r>
            <a:endParaRPr lang="en-US" sz="850" dirty="0"/>
          </a:p>
        </p:txBody>
      </p:sp>
      <p:sp>
        <p:nvSpPr>
          <p:cNvPr id="17" name="Text 15"/>
          <p:cNvSpPr txBox="1"/>
          <p:nvPr/>
        </p:nvSpPr>
        <p:spPr>
          <a:xfrm>
            <a:off x="2377440" y="4211726"/>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Enkeltmark, købt i 1986 og opkaldt efter bikuberne — første årgang blev 1987. Sydøstvendt skråning på Les Chaillots i 150-250 meters højde på forvitret granit, den såkaldte “gore”.</a:t>
            </a:r>
            <a:endParaRPr lang="en-US" sz="1000" dirty="0"/>
          </a:p>
        </p:txBody>
      </p:sp>
      <p:sp>
        <p:nvSpPr>
          <p:cNvPr id="18" name="Shape 16"/>
          <p:cNvSpPr/>
          <p:nvPr/>
        </p:nvSpPr>
        <p:spPr>
          <a:xfrm>
            <a:off x="932688" y="4609948"/>
            <a:ext cx="7955280" cy="0"/>
          </a:xfrm>
          <a:prstGeom prst="line">
            <a:avLst/>
          </a:prstGeom>
          <a:noFill/>
          <a:ln w="9525">
            <a:solidFill>
              <a:srgbClr val="DED6C7"/>
            </a:solidFill>
            <a:prstDash val="solid"/>
          </a:ln>
        </p:spPr>
      </p:sp>
      <p:sp>
        <p:nvSpPr>
          <p:cNvPr id="19" name="Text 17"/>
          <p:cNvSpPr txBox="1"/>
          <p:nvPr/>
        </p:nvSpPr>
        <p:spPr>
          <a:xfrm>
            <a:off x="932688" y="4706417"/>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688129"/>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Omkring 20 måneder på egefade, hvoraf cirka en tredjedel er nye.</a:t>
            </a:r>
            <a:endParaRPr lang="en-US" sz="1000" dirty="0"/>
          </a:p>
        </p:txBody>
      </p:sp>
      <p:sp>
        <p:nvSpPr>
          <p:cNvPr id="21" name="Shape 19"/>
          <p:cNvSpPr/>
          <p:nvPr/>
        </p:nvSpPr>
        <p:spPr>
          <a:xfrm>
            <a:off x="932688" y="5086350"/>
            <a:ext cx="7955280" cy="0"/>
          </a:xfrm>
          <a:prstGeom prst="line">
            <a:avLst/>
          </a:prstGeom>
          <a:noFill/>
          <a:ln w="9525">
            <a:solidFill>
              <a:srgbClr val="DED6C7"/>
            </a:solidFill>
            <a:prstDash val="solid"/>
          </a:ln>
        </p:spPr>
      </p:sp>
      <p:sp>
        <p:nvSpPr>
          <p:cNvPr id="22" name="Text 20"/>
          <p:cNvSpPr txBox="1"/>
          <p:nvPr/>
        </p:nvSpPr>
        <p:spPr>
          <a:xfrm>
            <a:off x="932688" y="5182819"/>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164531"/>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Colombos signatur er fuld afstilkning — et brud med Cornas’ rustikke tradition, der gav mere </a:t>
            </a:r>
            <a:r>
              <a:rPr lang="en-US" sz="1000" dirty="0" err="1">
                <a:solidFill>
                  <a:srgbClr val="241F1A"/>
                </a:solidFill>
                <a:latin typeface="Calibri" pitchFamily="34" charset="0"/>
                <a:ea typeface="Calibri" pitchFamily="34" charset="-122"/>
                <a:cs typeface="Calibri" pitchFamily="34" charset="-120"/>
              </a:rPr>
              <a:t>polerede</a:t>
            </a:r>
            <a:r>
              <a:rPr lang="en-US" sz="1000" dirty="0">
                <a:solidFill>
                  <a:srgbClr val="241F1A"/>
                </a:solidFill>
                <a:latin typeface="Calibri" pitchFamily="34" charset="0"/>
                <a:ea typeface="Calibri" pitchFamily="34" charset="-122"/>
                <a:cs typeface="Calibri" pitchFamily="34" charset="-120"/>
              </a:rPr>
              <a:t> vine.</a:t>
            </a:r>
            <a:endParaRPr lang="en-US" sz="1000" dirty="0"/>
          </a:p>
        </p:txBody>
      </p:sp>
      <p:sp>
        <p:nvSpPr>
          <p:cNvPr id="24" name="Shape 22"/>
          <p:cNvSpPr/>
          <p:nvPr/>
        </p:nvSpPr>
        <p:spPr>
          <a:xfrm>
            <a:off x="932688" y="5562752"/>
            <a:ext cx="7955280" cy="0"/>
          </a:xfrm>
          <a:prstGeom prst="line">
            <a:avLst/>
          </a:prstGeom>
          <a:noFill/>
          <a:ln w="9525">
            <a:solidFill>
              <a:srgbClr val="DED6C7"/>
            </a:solidFill>
            <a:prstDash val="solid"/>
          </a:ln>
        </p:spPr>
      </p:sp>
      <p:sp>
        <p:nvSpPr>
          <p:cNvPr id="25" name="Text 23"/>
          <p:cNvSpPr txBox="1"/>
          <p:nvPr/>
        </p:nvSpPr>
        <p:spPr>
          <a:xfrm>
            <a:off x="932688" y="565922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40934"/>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Kølig start, lang og tør sensommer · lave udbytter · høj syre og klassisk struktur · af mange regnet for områdets bedste årgang.</a:t>
            </a:r>
            <a:endParaRPr lang="en-US" sz="1000" dirty="0"/>
          </a:p>
        </p:txBody>
      </p:sp>
      <p:sp>
        <p:nvSpPr>
          <p:cNvPr id="27" name="Shape 25"/>
          <p:cNvSpPr/>
          <p:nvPr/>
        </p:nvSpPr>
        <p:spPr>
          <a:xfrm>
            <a:off x="932688" y="6039155"/>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13,5%</a:t>
            </a:r>
            <a:endParaRPr lang="en-US" sz="1150" dirty="0"/>
          </a:p>
        </p:txBody>
      </p:sp>
      <p:pic>
        <p:nvPicPr>
          <p:cNvPr id="32" name="Image 0" descr="/tmp/claude-0/-home-claude/154646e9-e4ff-525b-a4fc-30786dd4cf63/scratchpad/nord_rhone/images/wine5_colombo.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Hermitage</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En enkelt granithøj, der rejser sig bag byen Tain og vender hele sin flade mod syd. Højen har været dyrket siden romertiden og regnes blandt verdens største rødvinsmarker — arealet har været låst af loven, siden appellationen blev anerkendt i 1937.</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Østbredden umiddelbart over Tain-l’Hermitage. Højen topper i 344 meter over lieu-dit’et Les Bessards og skråner stejlt ned mod floden.</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137 hektar, fastlagt af loven og omgivet af Crozes-Hermitage til alle sider. Årsproduktionen er blot omkring 3.500 hektoliter.</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Granit i vest ved Les Bessards, ler og kalk med rullesten mod øst ved Les Murets og Les Dionnières. Hvert lieu-dit har sin egen signatur.</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Syrah til rødvinen, som må rumme op til 15% Marsanne og Roussanne. De samme to hvide druer laver den sjældne hvide Hermitage.</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Mest rødvin. Dyb, fast og nærmest urokkelig som ung — vine herfra er blandt de længstlevende i Frankrig og åbner sig først efter mange år.</a:t>
            </a:r>
            <a:endParaRPr lang="en-US" sz="1100" dirty="0"/>
          </a:p>
        </p:txBody>
      </p:sp>
      <p:pic>
        <p:nvPicPr>
          <p:cNvPr id="20" name="Image 0" descr="/tmp/claude-0/-home-claude/154646e9-e4ff-525b-a4fc-30786dd4cf63/scratchpad/nord_rhone/images/kort_hermitage.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06   ·   HERMITAGE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Hermitage “Les Dionnières” 2017</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Ferraton Père &amp; Fils</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Jean Orens Ferraton grundlagde huset i 1946 med 0,3 hektar på Hermitage-højen, og sønnen Michel udvidede det gennem 1970’erne og 80’erne. I 1998 indledte barnebarnet Samuel et samarbejde med naboen Michel Chapoutier, som siden har haft en ejerandel; det førte domænet over i biodynamisk drift, som stadig er grundlaget. I dag er der omkring 17 hektar egne marker i Hermitage, Crozes-Hermitage og Saint-Joseph, suppleret af indkøbte druer fra resten af Rhône under et separat negociant-mærke.</a:t>
            </a:r>
            <a:endParaRPr lang="en-US" sz="1050" dirty="0"/>
          </a:p>
        </p:txBody>
      </p:sp>
      <p:sp>
        <p:nvSpPr>
          <p:cNvPr id="10" name="Shape 8"/>
          <p:cNvSpPr/>
          <p:nvPr/>
        </p:nvSpPr>
        <p:spPr>
          <a:xfrm>
            <a:off x="658368" y="3364992"/>
            <a:ext cx="8503920" cy="3182112"/>
          </a:xfrm>
          <a:prstGeom prst="roundRect">
            <a:avLst>
              <a:gd name="adj" fmla="val 1437"/>
            </a:avLst>
          </a:prstGeom>
          <a:solidFill>
            <a:srgbClr val="F3EDE2"/>
          </a:solidFill>
          <a:ln/>
        </p:spPr>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Hermitage rouge må rumme op til 15% Marsanne og Roussanne, men Les Dionnières er ren Syrah.</a:t>
            </a:r>
            <a:endParaRPr lang="en-US" sz="1000" dirty="0"/>
          </a:p>
        </p:txBody>
      </p:sp>
      <p:sp>
        <p:nvSpPr>
          <p:cNvPr id="15" name="Shape 13"/>
          <p:cNvSpPr/>
          <p:nvPr/>
        </p:nvSpPr>
        <p:spPr>
          <a:xfrm>
            <a:off x="932688" y="4149547"/>
            <a:ext cx="7955280" cy="0"/>
          </a:xfrm>
          <a:prstGeom prst="line">
            <a:avLst/>
          </a:prstGeom>
          <a:noFill/>
          <a:ln w="9525">
            <a:solidFill>
              <a:srgbClr val="DED6C7"/>
            </a:solidFill>
            <a:prstDash val="solid"/>
          </a:ln>
        </p:spPr>
      </p:sp>
      <p:sp>
        <p:nvSpPr>
          <p:cNvPr id="16" name="Text 14"/>
          <p:cNvSpPr txBox="1"/>
          <p:nvPr/>
        </p:nvSpPr>
        <p:spPr>
          <a:xfrm>
            <a:off x="932688" y="42620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a:t>
            </a:r>
            <a:endParaRPr lang="en-US" sz="850" dirty="0"/>
          </a:p>
        </p:txBody>
      </p:sp>
      <p:sp>
        <p:nvSpPr>
          <p:cNvPr id="17" name="Text 15"/>
          <p:cNvSpPr txBox="1"/>
          <p:nvPr/>
        </p:nvSpPr>
        <p:spPr>
          <a:xfrm>
            <a:off x="2377440" y="42437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Lieu-dit i den nedre del af Hermitage-højen, lige under Les Murets. Sydvendt på ler og kalk med rullesten i overfladen. Der laves under 200 kasser om året.</a:t>
            </a:r>
            <a:endParaRPr lang="en-US" sz="1000" dirty="0"/>
          </a:p>
        </p:txBody>
      </p:sp>
      <p:sp>
        <p:nvSpPr>
          <p:cNvPr id="18" name="Shape 16"/>
          <p:cNvSpPr/>
          <p:nvPr/>
        </p:nvSpPr>
        <p:spPr>
          <a:xfrm>
            <a:off x="932688" y="4657954"/>
            <a:ext cx="7955280" cy="0"/>
          </a:xfrm>
          <a:prstGeom prst="line">
            <a:avLst/>
          </a:prstGeom>
          <a:noFill/>
          <a:ln w="9525">
            <a:solidFill>
              <a:srgbClr val="DED6C7"/>
            </a:solidFill>
            <a:prstDash val="solid"/>
          </a:ln>
        </p:spPr>
      </p:sp>
      <p:sp>
        <p:nvSpPr>
          <p:cNvPr id="19" name="Text 17"/>
          <p:cNvSpPr txBox="1"/>
          <p:nvPr/>
        </p:nvSpPr>
        <p:spPr>
          <a:xfrm>
            <a:off x="932688" y="4770425"/>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52137"/>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Op til 18 måneder på fad, hvoraf omkring 25% er nye. Der bruges både barriques og større demi-muids.</a:t>
            </a:r>
            <a:endParaRPr lang="en-US" sz="1000" dirty="0"/>
          </a:p>
        </p:txBody>
      </p:sp>
      <p:sp>
        <p:nvSpPr>
          <p:cNvPr id="21" name="Shape 19"/>
          <p:cNvSpPr/>
          <p:nvPr/>
        </p:nvSpPr>
        <p:spPr>
          <a:xfrm>
            <a:off x="932688" y="5006340"/>
            <a:ext cx="7955280" cy="0"/>
          </a:xfrm>
          <a:prstGeom prst="line">
            <a:avLst/>
          </a:prstGeom>
          <a:noFill/>
          <a:ln w="9525">
            <a:solidFill>
              <a:srgbClr val="DED6C7"/>
            </a:solidFill>
            <a:prstDash val="solid"/>
          </a:ln>
        </p:spPr>
      </p:sp>
      <p:sp>
        <p:nvSpPr>
          <p:cNvPr id="22" name="Text 20"/>
          <p:cNvSpPr txBox="1"/>
          <p:nvPr/>
        </p:nvSpPr>
        <p:spPr>
          <a:xfrm>
            <a:off x="932688" y="5118811"/>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100523"/>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Fuldt afstilket og gæret i betonkar i cirka fire uger med både pigeage og remontage for at trække farve og struktur ud.</a:t>
            </a:r>
            <a:endParaRPr lang="en-US" sz="1000" dirty="0"/>
          </a:p>
        </p:txBody>
      </p:sp>
      <p:sp>
        <p:nvSpPr>
          <p:cNvPr id="24" name="Shape 22"/>
          <p:cNvSpPr/>
          <p:nvPr/>
        </p:nvSpPr>
        <p:spPr>
          <a:xfrm>
            <a:off x="932688" y="5514746"/>
            <a:ext cx="7955280" cy="0"/>
          </a:xfrm>
          <a:prstGeom prst="line">
            <a:avLst/>
          </a:prstGeom>
          <a:noFill/>
          <a:ln w="9525">
            <a:solidFill>
              <a:srgbClr val="DED6C7"/>
            </a:solidFill>
            <a:prstDash val="solid"/>
          </a:ln>
        </p:spPr>
      </p:sp>
      <p:sp>
        <p:nvSpPr>
          <p:cNvPr id="25" name="Text 23"/>
          <p:cNvSpPr txBox="1"/>
          <p:nvPr/>
        </p:nvSpPr>
        <p:spPr>
          <a:xfrm>
            <a:off x="932688" y="56272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089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Tørke og meget lave udbytter · tidlig høst · koncentreret og fremadrettet · anmelderne er uenige: nogle kalder årgangen ujævn, andre fint balanceret.</a:t>
            </a:r>
            <a:endParaRPr lang="en-US" sz="1000" dirty="0"/>
          </a:p>
        </p:txBody>
      </p:sp>
      <p:sp>
        <p:nvSpPr>
          <p:cNvPr id="27" name="Shape 25"/>
          <p:cNvSpPr/>
          <p:nvPr/>
        </p:nvSpPr>
        <p:spPr>
          <a:xfrm>
            <a:off x="932688" y="6023153"/>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≈13,5%</a:t>
            </a:r>
            <a:endParaRPr lang="en-US" sz="1150" dirty="0"/>
          </a:p>
        </p:txBody>
      </p:sp>
      <p:pic>
        <p:nvPicPr>
          <p:cNvPr id="32" name="Image 0" descr="/tmp/claude-0/-home-claude/154646e9-e4ff-525b-a4fc-30786dd4cf63/scratchpad/nord_rhone/images/wine7_ferraton.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822960" y="502920"/>
            <a:ext cx="4572000" cy="237744"/>
          </a:xfrm>
          <a:prstGeom prst="rect">
            <a:avLst/>
          </a:prstGeom>
          <a:noFill/>
          <a:ln/>
        </p:spPr>
        <p:txBody>
          <a:bodyPr wrap="square" lIns="0" tIns="0" rIns="0" bIns="0" rtlCol="0" anchor="ctr"/>
          <a:lstStyle/>
          <a:p>
            <a:pPr marL="0" indent="0">
              <a:buNone/>
            </a:pPr>
            <a:r>
              <a:rPr lang="en-US" sz="1000" b="1" kern="0" spc="200" dirty="0">
                <a:solidFill>
                  <a:srgbClr val="C9A15A"/>
                </a:solidFill>
                <a:latin typeface="Calibri" pitchFamily="34" charset="0"/>
                <a:ea typeface="Calibri" pitchFamily="34" charset="-122"/>
                <a:cs typeface="Calibri" pitchFamily="34" charset="-120"/>
              </a:rPr>
              <a:t>OMRÅDET</a:t>
            </a:r>
            <a:endParaRPr lang="en-US" sz="1000" dirty="0"/>
          </a:p>
        </p:txBody>
      </p:sp>
      <p:sp>
        <p:nvSpPr>
          <p:cNvPr id="3" name="Text 1"/>
          <p:cNvSpPr txBox="1"/>
          <p:nvPr/>
        </p:nvSpPr>
        <p:spPr>
          <a:xfrm>
            <a:off x="822960" y="777240"/>
            <a:ext cx="8869680" cy="731520"/>
          </a:xfrm>
          <a:prstGeom prst="rect">
            <a:avLst/>
          </a:prstGeom>
          <a:noFill/>
          <a:ln/>
        </p:spPr>
        <p:txBody>
          <a:bodyPr wrap="square" lIns="0" tIns="0" rIns="0" bIns="0" rtlCol="0" anchor="ctr"/>
          <a:lstStyle/>
          <a:p>
            <a:pPr marL="0" indent="0">
              <a:buNone/>
            </a:pPr>
            <a:r>
              <a:rPr lang="en-US" sz="3800" b="1" dirty="0">
                <a:solidFill>
                  <a:srgbClr val="F2EBDD"/>
                </a:solidFill>
                <a:latin typeface="Cambria" pitchFamily="34" charset="0"/>
                <a:ea typeface="Cambria" pitchFamily="34" charset="-122"/>
                <a:cs typeface="Cambria" pitchFamily="34" charset="-120"/>
              </a:rPr>
              <a:t>Côte-Rôtie</a:t>
            </a:r>
            <a:endParaRPr lang="en-US" sz="3800" dirty="0"/>
          </a:p>
        </p:txBody>
      </p:sp>
      <p:sp>
        <p:nvSpPr>
          <p:cNvPr id="4" name="Shape 2"/>
          <p:cNvSpPr/>
          <p:nvPr/>
        </p:nvSpPr>
        <p:spPr>
          <a:xfrm>
            <a:off x="822960" y="1627632"/>
            <a:ext cx="7040880" cy="0"/>
          </a:xfrm>
          <a:prstGeom prst="line">
            <a:avLst/>
          </a:prstGeom>
          <a:noFill/>
          <a:ln w="13970">
            <a:solidFill>
              <a:srgbClr val="C9A15A"/>
            </a:solidFill>
            <a:prstDash val="solid"/>
          </a:ln>
        </p:spPr>
      </p:sp>
      <p:sp>
        <p:nvSpPr>
          <p:cNvPr id="5" name="Text 3"/>
          <p:cNvSpPr txBox="1"/>
          <p:nvPr/>
        </p:nvSpPr>
        <p:spPr>
          <a:xfrm>
            <a:off x="822960" y="1792224"/>
            <a:ext cx="7040880" cy="868680"/>
          </a:xfrm>
          <a:prstGeom prst="rect">
            <a:avLst/>
          </a:prstGeom>
          <a:noFill/>
          <a:ln/>
        </p:spPr>
        <p:txBody>
          <a:bodyPr wrap="square" lIns="0" tIns="0" rIns="0" bIns="0" rtlCol="0" anchor="t"/>
          <a:lstStyle/>
          <a:p>
            <a:pPr marL="0" indent="0">
              <a:lnSpc>
                <a:spcPct val="130000"/>
              </a:lnSpc>
              <a:buNone/>
            </a:pPr>
            <a:r>
              <a:rPr lang="en-US" sz="1300" i="1" dirty="0">
                <a:solidFill>
                  <a:srgbClr val="CFC6B4"/>
                </a:solidFill>
                <a:latin typeface="Cambria" pitchFamily="34" charset="0"/>
                <a:ea typeface="Cambria" pitchFamily="34" charset="-122"/>
                <a:cs typeface="Cambria" pitchFamily="34" charset="-120"/>
              </a:rPr>
              <a:t>Den nordligste appellation i Rhône, omkring landsbyen Ampuis. Skråningerne er så stejle, at de holdes oppe af tørre stenmure, og alt arbejde sker i hånden. Navnet — den ristede skråning — henviser til solen, der står på hele eftermiddagen.</a:t>
            </a:r>
            <a:endParaRPr lang="en-US" sz="1300" dirty="0"/>
          </a:p>
        </p:txBody>
      </p:sp>
      <p:sp>
        <p:nvSpPr>
          <p:cNvPr id="6" name="Text 4"/>
          <p:cNvSpPr txBox="1"/>
          <p:nvPr/>
        </p:nvSpPr>
        <p:spPr>
          <a:xfrm>
            <a:off x="822960" y="284378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BELIGGENHED</a:t>
            </a:r>
            <a:endParaRPr lang="en-US" sz="850" dirty="0"/>
          </a:p>
        </p:txBody>
      </p:sp>
      <p:sp>
        <p:nvSpPr>
          <p:cNvPr id="7" name="Text 5"/>
          <p:cNvSpPr txBox="1"/>
          <p:nvPr/>
        </p:nvSpPr>
        <p:spPr>
          <a:xfrm>
            <a:off x="2359152" y="281635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Vestbredden syd for Vienne. Markerne ligger fra godt 150 til over 300 meters højde på terrasser med hældninger op mod 60 grader.</a:t>
            </a:r>
            <a:endParaRPr lang="en-US" sz="1100" dirty="0"/>
          </a:p>
        </p:txBody>
      </p:sp>
      <p:sp>
        <p:nvSpPr>
          <p:cNvPr id="8" name="Shape 6"/>
          <p:cNvSpPr/>
          <p:nvPr/>
        </p:nvSpPr>
        <p:spPr>
          <a:xfrm>
            <a:off x="822960" y="3357677"/>
            <a:ext cx="7040880" cy="0"/>
          </a:xfrm>
          <a:prstGeom prst="line">
            <a:avLst/>
          </a:prstGeom>
          <a:noFill/>
          <a:ln w="9525">
            <a:solidFill>
              <a:srgbClr val="4A4239"/>
            </a:solidFill>
            <a:prstDash val="solid"/>
          </a:ln>
        </p:spPr>
      </p:sp>
      <p:sp>
        <p:nvSpPr>
          <p:cNvPr id="9" name="Text 7"/>
          <p:cNvSpPr txBox="1"/>
          <p:nvPr/>
        </p:nvSpPr>
        <p:spPr>
          <a:xfrm>
            <a:off x="822960" y="3560674"/>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AREAL</a:t>
            </a:r>
            <a:endParaRPr lang="en-US" sz="850" dirty="0"/>
          </a:p>
        </p:txBody>
      </p:sp>
      <p:sp>
        <p:nvSpPr>
          <p:cNvPr id="10" name="Text 8"/>
          <p:cNvSpPr txBox="1"/>
          <p:nvPr/>
        </p:nvSpPr>
        <p:spPr>
          <a:xfrm>
            <a:off x="2359152" y="3533242"/>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342 hektar fordelt på 73 navngivne lieux-dits. Omkring 60 domæner aftapper selv, og årsproduktionen er cirka 9.400 hektoliter.</a:t>
            </a:r>
            <a:endParaRPr lang="en-US" sz="1100" dirty="0"/>
          </a:p>
        </p:txBody>
      </p:sp>
      <p:sp>
        <p:nvSpPr>
          <p:cNvPr id="11" name="Shape 9"/>
          <p:cNvSpPr/>
          <p:nvPr/>
        </p:nvSpPr>
        <p:spPr>
          <a:xfrm>
            <a:off x="822960" y="4074566"/>
            <a:ext cx="7040880" cy="0"/>
          </a:xfrm>
          <a:prstGeom prst="line">
            <a:avLst/>
          </a:prstGeom>
          <a:noFill/>
          <a:ln w="9525">
            <a:solidFill>
              <a:srgbClr val="4A4239"/>
            </a:solidFill>
            <a:prstDash val="solid"/>
          </a:ln>
        </p:spPr>
      </p:sp>
      <p:sp>
        <p:nvSpPr>
          <p:cNvPr id="12" name="Text 10"/>
          <p:cNvSpPr txBox="1"/>
          <p:nvPr/>
        </p:nvSpPr>
        <p:spPr>
          <a:xfrm>
            <a:off x="822960" y="427756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JORDBUND</a:t>
            </a:r>
            <a:endParaRPr lang="en-US" sz="850" dirty="0"/>
          </a:p>
        </p:txBody>
      </p:sp>
      <p:sp>
        <p:nvSpPr>
          <p:cNvPr id="13" name="Text 11"/>
          <p:cNvSpPr txBox="1"/>
          <p:nvPr/>
        </p:nvSpPr>
        <p:spPr>
          <a:xfrm>
            <a:off x="2359152" y="425013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To ansigter: Côte Brune med mørk, jernholdig glimmerskifer, og Côte Blonde med lysere gnejs dækket af løss. Brune giver struktur, Blonde duft.</a:t>
            </a:r>
            <a:endParaRPr lang="en-US" sz="1100" dirty="0"/>
          </a:p>
        </p:txBody>
      </p:sp>
      <p:sp>
        <p:nvSpPr>
          <p:cNvPr id="14" name="Shape 12"/>
          <p:cNvSpPr/>
          <p:nvPr/>
        </p:nvSpPr>
        <p:spPr>
          <a:xfrm>
            <a:off x="822960" y="4791456"/>
            <a:ext cx="7040880" cy="0"/>
          </a:xfrm>
          <a:prstGeom prst="line">
            <a:avLst/>
          </a:prstGeom>
          <a:noFill/>
          <a:ln w="9525">
            <a:solidFill>
              <a:srgbClr val="4A4239"/>
            </a:solidFill>
            <a:prstDash val="solid"/>
          </a:ln>
        </p:spPr>
      </p:sp>
      <p:sp>
        <p:nvSpPr>
          <p:cNvPr id="15" name="Text 13"/>
          <p:cNvSpPr txBox="1"/>
          <p:nvPr/>
        </p:nvSpPr>
        <p:spPr>
          <a:xfrm>
            <a:off x="822960" y="4994453"/>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DRUER</a:t>
            </a:r>
            <a:endParaRPr lang="en-US" sz="850" dirty="0"/>
          </a:p>
        </p:txBody>
      </p:sp>
      <p:sp>
        <p:nvSpPr>
          <p:cNvPr id="16" name="Text 14"/>
          <p:cNvSpPr txBox="1"/>
          <p:nvPr/>
        </p:nvSpPr>
        <p:spPr>
          <a:xfrm>
            <a:off x="2359152" y="4967021"/>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Syrah med op til 20% Viognier tilladt. De to må gæres sammen, men de fleste enkeltmarker aftappes i dag som ren Syrah.</a:t>
            </a:r>
            <a:endParaRPr lang="en-US" sz="1100" dirty="0"/>
          </a:p>
        </p:txBody>
      </p:sp>
      <p:sp>
        <p:nvSpPr>
          <p:cNvPr id="17" name="Shape 15"/>
          <p:cNvSpPr/>
          <p:nvPr/>
        </p:nvSpPr>
        <p:spPr>
          <a:xfrm>
            <a:off x="822960" y="5508346"/>
            <a:ext cx="7040880" cy="0"/>
          </a:xfrm>
          <a:prstGeom prst="line">
            <a:avLst/>
          </a:prstGeom>
          <a:noFill/>
          <a:ln w="9525">
            <a:solidFill>
              <a:srgbClr val="4A4239"/>
            </a:solidFill>
            <a:prstDash val="solid"/>
          </a:ln>
        </p:spPr>
      </p:sp>
      <p:sp>
        <p:nvSpPr>
          <p:cNvPr id="18" name="Text 16"/>
          <p:cNvSpPr txBox="1"/>
          <p:nvPr/>
        </p:nvSpPr>
        <p:spPr>
          <a:xfrm>
            <a:off x="822960" y="5711342"/>
            <a:ext cx="1371600" cy="219456"/>
          </a:xfrm>
          <a:prstGeom prst="rect">
            <a:avLst/>
          </a:prstGeom>
          <a:noFill/>
          <a:ln/>
        </p:spPr>
        <p:txBody>
          <a:bodyPr wrap="square" lIns="0" tIns="0" rIns="0" bIns="0" rtlCol="0" anchor="t"/>
          <a:lstStyle/>
          <a:p>
            <a:pPr marL="0" indent="0">
              <a:buNone/>
            </a:pPr>
            <a:r>
              <a:rPr lang="en-US" sz="850" b="1" kern="0" spc="120" dirty="0">
                <a:solidFill>
                  <a:srgbClr val="C9A15A"/>
                </a:solidFill>
                <a:latin typeface="Calibri" pitchFamily="34" charset="0"/>
                <a:ea typeface="Calibri" pitchFamily="34" charset="-122"/>
                <a:cs typeface="Calibri" pitchFamily="34" charset="-120"/>
              </a:rPr>
              <a:t>STIL</a:t>
            </a:r>
            <a:endParaRPr lang="en-US" sz="850" dirty="0"/>
          </a:p>
        </p:txBody>
      </p:sp>
      <p:sp>
        <p:nvSpPr>
          <p:cNvPr id="19" name="Text 17"/>
          <p:cNvSpPr txBox="1"/>
          <p:nvPr/>
        </p:nvSpPr>
        <p:spPr>
          <a:xfrm>
            <a:off x="2359152" y="5683910"/>
            <a:ext cx="5504688" cy="438912"/>
          </a:xfrm>
          <a:prstGeom prst="rect">
            <a:avLst/>
          </a:prstGeom>
          <a:noFill/>
          <a:ln/>
        </p:spPr>
        <p:txBody>
          <a:bodyPr wrap="square" lIns="0" tIns="0" rIns="0" bIns="0" rtlCol="0" anchor="t"/>
          <a:lstStyle/>
          <a:p>
            <a:pPr marL="0" indent="0">
              <a:lnSpc>
                <a:spcPct val="120000"/>
              </a:lnSpc>
              <a:buNone/>
            </a:pPr>
            <a:r>
              <a:rPr lang="en-US" sz="1100" dirty="0">
                <a:solidFill>
                  <a:srgbClr val="D8CFBD"/>
                </a:solidFill>
                <a:latin typeface="Calibri" pitchFamily="34" charset="0"/>
                <a:ea typeface="Calibri" pitchFamily="34" charset="-122"/>
                <a:cs typeface="Calibri" pitchFamily="34" charset="-120"/>
              </a:rPr>
              <a:t>Kun rødvin. Violer, sort peber og mørk frugt båret af finere tanniner end længere sydpå — Nord-Rhônes mest parfumerede syrah.</a:t>
            </a:r>
            <a:endParaRPr lang="en-US" sz="1100" dirty="0"/>
          </a:p>
        </p:txBody>
      </p:sp>
      <p:pic>
        <p:nvPicPr>
          <p:cNvPr id="20" name="Image 0" descr="/tmp/claude-0/-home-claude/154646e9-e4ff-525b-a4fc-30786dd4cf63/scratchpad/nord_rhone/images/kort_cote-rotie.png"/>
          <p:cNvPicPr>
            <a:picLocks noChangeAspect="1"/>
          </p:cNvPicPr>
          <p:nvPr/>
        </p:nvPicPr>
        <p:blipFill>
          <a:blip r:embed="rId3"/>
          <a:stretch>
            <a:fillRect/>
          </a:stretch>
        </p:blipFill>
        <p:spPr>
          <a:xfrm>
            <a:off x="9259239" y="960120"/>
            <a:ext cx="1872641" cy="5257800"/>
          </a:xfrm>
          <a:prstGeom prst="rect">
            <a:avLst/>
          </a:prstGeom>
        </p:spPr>
      </p:pic>
      <p:sp>
        <p:nvSpPr>
          <p:cNvPr id="21" name="Text 18"/>
          <p:cNvSpPr txBox="1"/>
          <p:nvPr/>
        </p:nvSpPr>
        <p:spPr>
          <a:xfrm>
            <a:off x="8778240" y="6327648"/>
            <a:ext cx="2834640" cy="274320"/>
          </a:xfrm>
          <a:prstGeom prst="rect">
            <a:avLst/>
          </a:prstGeom>
          <a:noFill/>
          <a:ln/>
        </p:spPr>
        <p:txBody>
          <a:bodyPr wrap="square" lIns="0" tIns="0" rIns="0" bIns="0" rtlCol="0" anchor="t"/>
          <a:lstStyle/>
          <a:p>
            <a:pPr marL="0" indent="0" algn="ctr">
              <a:buNone/>
            </a:pPr>
            <a:r>
              <a:rPr lang="en-US" sz="850" i="1" dirty="0">
                <a:solidFill>
                  <a:srgbClr val="8B8374"/>
                </a:solidFill>
                <a:latin typeface="Calibri" pitchFamily="34" charset="0"/>
                <a:ea typeface="Calibri" pitchFamily="34" charset="-122"/>
                <a:cs typeface="Calibri" pitchFamily="34" charset="-120"/>
              </a:rPr>
              <a:t>Området markeret på Rhône-aksen</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08   ·   CÔTE-RÔTIE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Côte-Rôtie “La Viallière” 2016</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Michel &amp; Stéphane Ogier</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Familien Ogier har dyrket vin i Ampuis i syv generationer, men solgte druerne til negocianterne, indtil Michel Ogier aftappede sin første egen årgang i 1982. Sønnen Stéphane kom hjem i 1997 efter studier i Beaune og har siden løftet domænet til den absolutte top i Côte-Rôtie. Der er i dag omkring 11 hektar i appellationen, spredt over et stort antal lieux-dits, og de bedste marker holdes adskilt hele vejen gennem kælderen, mens resten samles i cuvéen Mes Grands Lieux — to tredjedele Côte Brune.</a:t>
            </a:r>
            <a:endParaRPr lang="en-US" sz="1050" dirty="0"/>
          </a:p>
        </p:txBody>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Côte-Rôtie tillader op til 20% Viognier, men denne mark aftappes ren.</a:t>
            </a:r>
            <a:endParaRPr lang="en-US" sz="1000" dirty="0"/>
          </a:p>
        </p:txBody>
      </p:sp>
      <p:sp>
        <p:nvSpPr>
          <p:cNvPr id="15" name="Shape 13"/>
          <p:cNvSpPr/>
          <p:nvPr/>
        </p:nvSpPr>
        <p:spPr>
          <a:xfrm>
            <a:off x="932688" y="4149547"/>
            <a:ext cx="7955280" cy="0"/>
          </a:xfrm>
          <a:prstGeom prst="line">
            <a:avLst/>
          </a:prstGeom>
          <a:noFill/>
          <a:ln w="9525">
            <a:solidFill>
              <a:srgbClr val="DED6C7"/>
            </a:solidFill>
            <a:prstDash val="solid"/>
          </a:ln>
        </p:spPr>
      </p:sp>
      <p:sp>
        <p:nvSpPr>
          <p:cNvPr id="16" name="Text 14"/>
          <p:cNvSpPr txBox="1"/>
          <p:nvPr/>
        </p:nvSpPr>
        <p:spPr>
          <a:xfrm>
            <a:off x="932688" y="42620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a:t>
            </a:r>
            <a:endParaRPr lang="en-US" sz="850" dirty="0"/>
          </a:p>
        </p:txBody>
      </p:sp>
      <p:sp>
        <p:nvSpPr>
          <p:cNvPr id="17" name="Text 15"/>
          <p:cNvSpPr txBox="1"/>
          <p:nvPr/>
        </p:nvSpPr>
        <p:spPr>
          <a:xfrm>
            <a:off x="2377440" y="42437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Enkeltmark på Côte Brune ved Verenay, aftappet for sig siden 2015. Jernholdig glimmerskifer, stokke på over 30 år og kun omkring 250 kasser om året.</a:t>
            </a:r>
            <a:endParaRPr lang="en-US" sz="1000" dirty="0"/>
          </a:p>
        </p:txBody>
      </p:sp>
      <p:sp>
        <p:nvSpPr>
          <p:cNvPr id="18" name="Shape 16"/>
          <p:cNvSpPr/>
          <p:nvPr/>
        </p:nvSpPr>
        <p:spPr>
          <a:xfrm>
            <a:off x="932688" y="4657954"/>
            <a:ext cx="7955280" cy="0"/>
          </a:xfrm>
          <a:prstGeom prst="line">
            <a:avLst/>
          </a:prstGeom>
          <a:noFill/>
          <a:ln w="9525">
            <a:solidFill>
              <a:srgbClr val="DED6C7"/>
            </a:solidFill>
            <a:prstDash val="solid"/>
          </a:ln>
        </p:spPr>
      </p:sp>
      <p:sp>
        <p:nvSpPr>
          <p:cNvPr id="19" name="Text 17"/>
          <p:cNvSpPr txBox="1"/>
          <p:nvPr/>
        </p:nvSpPr>
        <p:spPr>
          <a:xfrm>
            <a:off x="932688" y="4770425"/>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752137"/>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Omkring 20 måneder, hvoraf 20% er nye fade: et år i nyt træ og derefter flytning til neutrale fade.</a:t>
            </a:r>
            <a:endParaRPr lang="en-US" sz="1000" dirty="0"/>
          </a:p>
        </p:txBody>
      </p:sp>
      <p:sp>
        <p:nvSpPr>
          <p:cNvPr id="21" name="Shape 19"/>
          <p:cNvSpPr/>
          <p:nvPr/>
        </p:nvSpPr>
        <p:spPr>
          <a:xfrm>
            <a:off x="932688" y="5006340"/>
            <a:ext cx="7955280" cy="0"/>
          </a:xfrm>
          <a:prstGeom prst="line">
            <a:avLst/>
          </a:prstGeom>
          <a:noFill/>
          <a:ln w="9525">
            <a:solidFill>
              <a:srgbClr val="DED6C7"/>
            </a:solidFill>
            <a:prstDash val="solid"/>
          </a:ln>
        </p:spPr>
      </p:sp>
      <p:sp>
        <p:nvSpPr>
          <p:cNvPr id="22" name="Text 20"/>
          <p:cNvSpPr txBox="1"/>
          <p:nvPr/>
        </p:nvSpPr>
        <p:spPr>
          <a:xfrm>
            <a:off x="932688" y="5118811"/>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100523"/>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Parcellen vinificeres for sig.</a:t>
            </a:r>
            <a:endParaRPr lang="en-US" sz="1000" dirty="0"/>
          </a:p>
        </p:txBody>
      </p:sp>
      <p:sp>
        <p:nvSpPr>
          <p:cNvPr id="24" name="Shape 22"/>
          <p:cNvSpPr/>
          <p:nvPr/>
        </p:nvSpPr>
        <p:spPr>
          <a:xfrm>
            <a:off x="932688" y="5514746"/>
            <a:ext cx="7955280" cy="0"/>
          </a:xfrm>
          <a:prstGeom prst="line">
            <a:avLst/>
          </a:prstGeom>
          <a:noFill/>
          <a:ln w="9525">
            <a:solidFill>
              <a:srgbClr val="DED6C7"/>
            </a:solidFill>
            <a:prstDash val="solid"/>
          </a:ln>
        </p:spPr>
      </p:sp>
      <p:sp>
        <p:nvSpPr>
          <p:cNvPr id="25" name="Text 23"/>
          <p:cNvSpPr txBox="1"/>
          <p:nvPr/>
        </p:nvSpPr>
        <p:spPr>
          <a:xfrm>
            <a:off x="932688" y="562721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08930"/>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Hagl ramte Hermitage · varm og tør midtsommer, regn i september · elegant og terroirklar · lavere alkohol end 2015 · god lagringsårgang.</a:t>
            </a:r>
            <a:endParaRPr lang="en-US" sz="1000" dirty="0"/>
          </a:p>
        </p:txBody>
      </p:sp>
      <p:sp>
        <p:nvSpPr>
          <p:cNvPr id="27" name="Shape 25"/>
          <p:cNvSpPr/>
          <p:nvPr/>
        </p:nvSpPr>
        <p:spPr>
          <a:xfrm>
            <a:off x="932688" y="6023153"/>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14,0%</a:t>
            </a:r>
            <a:endParaRPr lang="en-US" sz="1150" dirty="0"/>
          </a:p>
        </p:txBody>
      </p:sp>
      <p:sp>
        <p:nvSpPr>
          <p:cNvPr id="30" name="Text 28"/>
          <p:cNvSpPr txBox="1"/>
          <p:nvPr/>
        </p:nvSpPr>
        <p:spPr>
          <a:xfrm>
            <a:off x="404164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PRIS</a:t>
            </a:r>
            <a:endParaRPr lang="en-US" sz="850" dirty="0"/>
          </a:p>
        </p:txBody>
      </p:sp>
      <p:pic>
        <p:nvPicPr>
          <p:cNvPr id="32" name="Image 0" descr="/tmp/claude-0/-home-claude/154646e9-e4ff-525b-a4fc-30786dd4cf63/scratchpad/nord_rhone/images/wine_vialliere.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AF7F1"/>
        </a:solidFill>
        <a:effectLst/>
      </p:bgPr>
    </p:bg>
    <p:spTree>
      <p:nvGrpSpPr>
        <p:cNvPr id="1" name=""/>
        <p:cNvGrpSpPr/>
        <p:nvPr/>
      </p:nvGrpSpPr>
      <p:grpSpPr>
        <a:xfrm>
          <a:off x="0" y="0"/>
          <a:ext cx="0" cy="0"/>
          <a:chOff x="0" y="0"/>
          <a:chExt cx="0" cy="0"/>
        </a:xfrm>
      </p:grpSpPr>
      <p:sp>
        <p:nvSpPr>
          <p:cNvPr id="2" name="Text 0"/>
          <p:cNvSpPr txBox="1"/>
          <p:nvPr/>
        </p:nvSpPr>
        <p:spPr>
          <a:xfrm>
            <a:off x="658368" y="310896"/>
            <a:ext cx="8503920" cy="256032"/>
          </a:xfrm>
          <a:prstGeom prst="rect">
            <a:avLst/>
          </a:prstGeom>
          <a:noFill/>
          <a:ln/>
        </p:spPr>
        <p:txBody>
          <a:bodyPr wrap="square" lIns="0" tIns="0" rIns="0" bIns="0" rtlCol="0" anchor="ctr"/>
          <a:lstStyle/>
          <a:p>
            <a:pPr marL="0" indent="0">
              <a:buNone/>
            </a:pPr>
            <a:r>
              <a:rPr lang="en-US" sz="950" b="1" kern="0" spc="200" dirty="0">
                <a:solidFill>
                  <a:srgbClr val="A8442A"/>
                </a:solidFill>
                <a:latin typeface="Calibri" pitchFamily="34" charset="0"/>
                <a:ea typeface="Calibri" pitchFamily="34" charset="-122"/>
                <a:cs typeface="Calibri" pitchFamily="34" charset="-120"/>
              </a:rPr>
              <a:t>07   ·   CÔTE-RÔTIE   ·   100% SYRAH</a:t>
            </a:r>
            <a:endParaRPr lang="en-US" sz="950" dirty="0"/>
          </a:p>
        </p:txBody>
      </p:sp>
      <p:sp>
        <p:nvSpPr>
          <p:cNvPr id="3" name="Shape 1"/>
          <p:cNvSpPr/>
          <p:nvPr/>
        </p:nvSpPr>
        <p:spPr>
          <a:xfrm>
            <a:off x="658368" y="640080"/>
            <a:ext cx="8503920" cy="0"/>
          </a:xfrm>
          <a:prstGeom prst="line">
            <a:avLst/>
          </a:prstGeom>
          <a:noFill/>
          <a:ln w="9525">
            <a:solidFill>
              <a:srgbClr val="DED6C7"/>
            </a:solidFill>
            <a:prstDash val="solid"/>
          </a:ln>
        </p:spPr>
      </p:sp>
      <p:sp>
        <p:nvSpPr>
          <p:cNvPr id="4" name="Text 2"/>
          <p:cNvSpPr txBox="1"/>
          <p:nvPr/>
        </p:nvSpPr>
        <p:spPr>
          <a:xfrm>
            <a:off x="658368" y="731520"/>
            <a:ext cx="8503920" cy="530352"/>
          </a:xfrm>
          <a:prstGeom prst="rect">
            <a:avLst/>
          </a:prstGeom>
          <a:noFill/>
          <a:ln/>
        </p:spPr>
        <p:txBody>
          <a:bodyPr wrap="square" lIns="0" tIns="0" rIns="0" bIns="0" rtlCol="0" anchor="t"/>
          <a:lstStyle/>
          <a:p>
            <a:pPr marL="0" indent="0">
              <a:buNone/>
            </a:pPr>
            <a:r>
              <a:rPr lang="en-US" sz="2500" b="1" dirty="0">
                <a:solidFill>
                  <a:srgbClr val="241F1A"/>
                </a:solidFill>
                <a:latin typeface="Cambria" pitchFamily="34" charset="0"/>
                <a:ea typeface="Cambria" pitchFamily="34" charset="-122"/>
                <a:cs typeface="Cambria" pitchFamily="34" charset="-120"/>
              </a:rPr>
              <a:t>Côte-Rôtie “Côte Brune” 2023</a:t>
            </a:r>
            <a:endParaRPr lang="en-US" sz="2500" dirty="0"/>
          </a:p>
        </p:txBody>
      </p:sp>
      <p:sp>
        <p:nvSpPr>
          <p:cNvPr id="5" name="Text 3"/>
          <p:cNvSpPr txBox="1"/>
          <p:nvPr/>
        </p:nvSpPr>
        <p:spPr>
          <a:xfrm>
            <a:off x="658368" y="1280160"/>
            <a:ext cx="8503920" cy="310896"/>
          </a:xfrm>
          <a:prstGeom prst="rect">
            <a:avLst/>
          </a:prstGeom>
          <a:noFill/>
          <a:ln/>
        </p:spPr>
        <p:txBody>
          <a:bodyPr wrap="square" lIns="0" tIns="0" rIns="0" bIns="0" rtlCol="0" anchor="t"/>
          <a:lstStyle/>
          <a:p>
            <a:pPr marL="0" indent="0">
              <a:buNone/>
            </a:pPr>
            <a:r>
              <a:rPr lang="en-US" sz="1350" i="1" dirty="0">
                <a:solidFill>
                  <a:srgbClr val="A8442A"/>
                </a:solidFill>
                <a:latin typeface="Cambria" pitchFamily="34" charset="0"/>
                <a:ea typeface="Cambria" pitchFamily="34" charset="-122"/>
                <a:cs typeface="Cambria" pitchFamily="34" charset="-120"/>
              </a:rPr>
              <a:t>Domaine René Rostaing</a:t>
            </a:r>
            <a:endParaRPr lang="en-US" sz="1350" dirty="0"/>
          </a:p>
        </p:txBody>
      </p:sp>
      <p:sp>
        <p:nvSpPr>
          <p:cNvPr id="6" name="Shape 4"/>
          <p:cNvSpPr/>
          <p:nvPr/>
        </p:nvSpPr>
        <p:spPr>
          <a:xfrm>
            <a:off x="658368" y="1645920"/>
            <a:ext cx="8503920" cy="1572768"/>
          </a:xfrm>
          <a:prstGeom prst="roundRect">
            <a:avLst>
              <a:gd name="adj" fmla="val 2907"/>
            </a:avLst>
          </a:prstGeom>
          <a:solidFill>
            <a:srgbClr val="F3EDE2"/>
          </a:solidFill>
          <a:ln/>
        </p:spPr>
      </p:sp>
      <p:sp>
        <p:nvSpPr>
          <p:cNvPr id="7" name="Text 5"/>
          <p:cNvSpPr txBox="1"/>
          <p:nvPr/>
        </p:nvSpPr>
        <p:spPr>
          <a:xfrm>
            <a:off x="932688" y="1792224"/>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PRODUCENTEN</a:t>
            </a:r>
            <a:endParaRPr lang="en-US" sz="950" dirty="0"/>
          </a:p>
        </p:txBody>
      </p:sp>
      <p:sp>
        <p:nvSpPr>
          <p:cNvPr id="8" name="Shape 6"/>
          <p:cNvSpPr/>
          <p:nvPr/>
        </p:nvSpPr>
        <p:spPr>
          <a:xfrm>
            <a:off x="932688" y="2066544"/>
            <a:ext cx="7955280" cy="0"/>
          </a:xfrm>
          <a:prstGeom prst="line">
            <a:avLst/>
          </a:prstGeom>
          <a:noFill/>
          <a:ln w="9525">
            <a:solidFill>
              <a:srgbClr val="DED6C7"/>
            </a:solidFill>
            <a:prstDash val="solid"/>
          </a:ln>
        </p:spPr>
      </p:sp>
      <p:sp>
        <p:nvSpPr>
          <p:cNvPr id="9" name="Text 7"/>
          <p:cNvSpPr txBox="1"/>
          <p:nvPr/>
        </p:nvSpPr>
        <p:spPr>
          <a:xfrm>
            <a:off x="932688" y="2176272"/>
            <a:ext cx="7955280" cy="914400"/>
          </a:xfrm>
          <a:prstGeom prst="rect">
            <a:avLst/>
          </a:prstGeom>
          <a:noFill/>
          <a:ln/>
        </p:spPr>
        <p:txBody>
          <a:bodyPr wrap="square" lIns="0" tIns="0" rIns="0" bIns="0" rtlCol="0" anchor="t"/>
          <a:lstStyle/>
          <a:p>
            <a:pPr marL="0" indent="0">
              <a:lnSpc>
                <a:spcPct val="116000"/>
              </a:lnSpc>
              <a:buNone/>
            </a:pPr>
            <a:r>
              <a:rPr lang="en-US" sz="1050" dirty="0">
                <a:solidFill>
                  <a:srgbClr val="241F1A"/>
                </a:solidFill>
                <a:latin typeface="Calibri" pitchFamily="34" charset="0"/>
                <a:ea typeface="Calibri" pitchFamily="34" charset="-122"/>
                <a:cs typeface="Calibri" pitchFamily="34" charset="-120"/>
              </a:rPr>
              <a:t>René Rostaing begyndte i 1971 med en enkelt parcel ved siden af sit civile erhverv og byggede domænet op gennem arv: i 1990’erne overtog han markerne efter onklen Marius Gentaz og svigerfaren Albert Dervieux, to af Ampuis’ store navne, hvis vine i dag er samlerobjekter. Sønnen Pierre driver de 7,5 hektar, der ligger spredt på omkring 20 parceller i både Côte Brune og Côte Blonde. Stilen er bevidst afdæmpet — store, overvejende brugte fade og meget lidt ny eg — så forskellen mellem markerne er det, der står tilbage.</a:t>
            </a:r>
            <a:endParaRPr lang="en-US" sz="1050" dirty="0"/>
          </a:p>
        </p:txBody>
      </p:sp>
      <p:sp>
        <p:nvSpPr>
          <p:cNvPr id="11" name="Text 9"/>
          <p:cNvSpPr txBox="1"/>
          <p:nvPr/>
        </p:nvSpPr>
        <p:spPr>
          <a:xfrm>
            <a:off x="932688" y="3511296"/>
            <a:ext cx="7955280" cy="219456"/>
          </a:xfrm>
          <a:prstGeom prst="rect">
            <a:avLst/>
          </a:prstGeom>
          <a:noFill/>
          <a:ln/>
        </p:spPr>
        <p:txBody>
          <a:bodyPr wrap="square" lIns="0" tIns="0" rIns="0" bIns="0" rtlCol="0" anchor="t"/>
          <a:lstStyle/>
          <a:p>
            <a:pPr marL="0" indent="0">
              <a:buNone/>
            </a:pPr>
            <a:r>
              <a:rPr lang="en-US" sz="950" b="1" kern="0" spc="180" dirty="0">
                <a:solidFill>
                  <a:srgbClr val="A8442A"/>
                </a:solidFill>
                <a:latin typeface="Calibri" pitchFamily="34" charset="0"/>
                <a:ea typeface="Calibri" pitchFamily="34" charset="-122"/>
                <a:cs typeface="Calibri" pitchFamily="34" charset="-120"/>
              </a:rPr>
              <a:t>OM VINEN</a:t>
            </a:r>
            <a:endParaRPr lang="en-US" sz="950" dirty="0"/>
          </a:p>
        </p:txBody>
      </p:sp>
      <p:sp>
        <p:nvSpPr>
          <p:cNvPr id="12" name="Shape 10"/>
          <p:cNvSpPr/>
          <p:nvPr/>
        </p:nvSpPr>
        <p:spPr>
          <a:xfrm>
            <a:off x="932688" y="3785616"/>
            <a:ext cx="7955280" cy="0"/>
          </a:xfrm>
          <a:prstGeom prst="line">
            <a:avLst/>
          </a:prstGeom>
          <a:noFill/>
          <a:ln w="9525">
            <a:solidFill>
              <a:srgbClr val="DED6C7"/>
            </a:solidFill>
            <a:prstDash val="solid"/>
          </a:ln>
        </p:spPr>
      </p:sp>
      <p:sp>
        <p:nvSpPr>
          <p:cNvPr id="13" name="Text 11"/>
          <p:cNvSpPr txBox="1"/>
          <p:nvPr/>
        </p:nvSpPr>
        <p:spPr>
          <a:xfrm>
            <a:off x="932688" y="391363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DRUER</a:t>
            </a:r>
            <a:endParaRPr lang="en-US" sz="850" dirty="0"/>
          </a:p>
        </p:txBody>
      </p:sp>
      <p:sp>
        <p:nvSpPr>
          <p:cNvPr id="14" name="Text 12"/>
          <p:cNvSpPr txBox="1"/>
          <p:nvPr/>
        </p:nvSpPr>
        <p:spPr>
          <a:xfrm>
            <a:off x="2377440" y="3895344"/>
            <a:ext cx="6510528" cy="23317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100% Syrah. Côte-Rôtie tillader op til 20% Viognier, men Rostaing bruger den ikke her.</a:t>
            </a:r>
            <a:endParaRPr lang="en-US" sz="1000" dirty="0"/>
          </a:p>
        </p:txBody>
      </p:sp>
      <p:sp>
        <p:nvSpPr>
          <p:cNvPr id="15" name="Shape 13"/>
          <p:cNvSpPr/>
          <p:nvPr/>
        </p:nvSpPr>
        <p:spPr>
          <a:xfrm>
            <a:off x="932688" y="4133545"/>
            <a:ext cx="7955280" cy="0"/>
          </a:xfrm>
          <a:prstGeom prst="line">
            <a:avLst/>
          </a:prstGeom>
          <a:noFill/>
          <a:ln w="9525">
            <a:solidFill>
              <a:srgbClr val="DED6C7"/>
            </a:solidFill>
            <a:prstDash val="solid"/>
          </a:ln>
        </p:spPr>
      </p:sp>
      <p:sp>
        <p:nvSpPr>
          <p:cNvPr id="16" name="Text 14"/>
          <p:cNvSpPr txBox="1"/>
          <p:nvPr/>
        </p:nvSpPr>
        <p:spPr>
          <a:xfrm>
            <a:off x="932688" y="4230014"/>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MARKEN</a:t>
            </a:r>
            <a:endParaRPr lang="en-US" sz="850" dirty="0"/>
          </a:p>
        </p:txBody>
      </p:sp>
      <p:sp>
        <p:nvSpPr>
          <p:cNvPr id="17" name="Text 15"/>
          <p:cNvSpPr txBox="1"/>
          <p:nvPr/>
        </p:nvSpPr>
        <p:spPr>
          <a:xfrm>
            <a:off x="2377440" y="4211726"/>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Enkeltmark på ca. 0,3 hektar i Côte Brune, tidligere passet af Marius Gentaz og genplantet sidst i 1990’erne. Aftappet for sig siden 2013. Jernholdig, mørk glimmerskifer.</a:t>
            </a:r>
            <a:endParaRPr lang="en-US" sz="1000" dirty="0"/>
          </a:p>
        </p:txBody>
      </p:sp>
      <p:sp>
        <p:nvSpPr>
          <p:cNvPr id="18" name="Shape 16"/>
          <p:cNvSpPr/>
          <p:nvPr/>
        </p:nvSpPr>
        <p:spPr>
          <a:xfrm>
            <a:off x="932688" y="4609948"/>
            <a:ext cx="7955280" cy="0"/>
          </a:xfrm>
          <a:prstGeom prst="line">
            <a:avLst/>
          </a:prstGeom>
          <a:noFill/>
          <a:ln w="9525">
            <a:solidFill>
              <a:srgbClr val="DED6C7"/>
            </a:solidFill>
            <a:prstDash val="solid"/>
          </a:ln>
        </p:spPr>
      </p:sp>
      <p:sp>
        <p:nvSpPr>
          <p:cNvPr id="19" name="Text 17"/>
          <p:cNvSpPr txBox="1"/>
          <p:nvPr/>
        </p:nvSpPr>
        <p:spPr>
          <a:xfrm>
            <a:off x="932688" y="4706417"/>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FADLAGRING</a:t>
            </a:r>
            <a:endParaRPr lang="en-US" sz="850" dirty="0"/>
          </a:p>
        </p:txBody>
      </p:sp>
      <p:sp>
        <p:nvSpPr>
          <p:cNvPr id="20" name="Text 18"/>
          <p:cNvSpPr txBox="1"/>
          <p:nvPr/>
        </p:nvSpPr>
        <p:spPr>
          <a:xfrm>
            <a:off x="2377440" y="4688129"/>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18-24 måneder i overvejende brugte fade. Huset blander 225- og 500-liters fade og bruger kun 10-15% nyt træ.</a:t>
            </a:r>
            <a:endParaRPr lang="en-US" sz="1000" dirty="0"/>
          </a:p>
        </p:txBody>
      </p:sp>
      <p:sp>
        <p:nvSpPr>
          <p:cNvPr id="21" name="Shape 19"/>
          <p:cNvSpPr/>
          <p:nvPr/>
        </p:nvSpPr>
        <p:spPr>
          <a:xfrm>
            <a:off x="932688" y="5086350"/>
            <a:ext cx="7955280" cy="0"/>
          </a:xfrm>
          <a:prstGeom prst="line">
            <a:avLst/>
          </a:prstGeom>
          <a:noFill/>
          <a:ln w="9525">
            <a:solidFill>
              <a:srgbClr val="DED6C7"/>
            </a:solidFill>
            <a:prstDash val="solid"/>
          </a:ln>
        </p:spPr>
      </p:sp>
      <p:sp>
        <p:nvSpPr>
          <p:cNvPr id="22" name="Text 20"/>
          <p:cNvSpPr txBox="1"/>
          <p:nvPr/>
        </p:nvSpPr>
        <p:spPr>
          <a:xfrm>
            <a:off x="932688" y="5182819"/>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VINIFICERING</a:t>
            </a:r>
            <a:endParaRPr lang="en-US" sz="850" dirty="0"/>
          </a:p>
        </p:txBody>
      </p:sp>
      <p:sp>
        <p:nvSpPr>
          <p:cNvPr id="23" name="Text 21"/>
          <p:cNvSpPr txBox="1"/>
          <p:nvPr/>
        </p:nvSpPr>
        <p:spPr>
          <a:xfrm>
            <a:off x="2377440" y="5164531"/>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Gæret med stilke i roterende kar i tre-fire uger. Rostaing bruger op til 100% helklase afhængigt af årgang, og vinen aftappes uklaret og ufiltreret.</a:t>
            </a:r>
            <a:endParaRPr lang="en-US" sz="1000" dirty="0"/>
          </a:p>
        </p:txBody>
      </p:sp>
      <p:sp>
        <p:nvSpPr>
          <p:cNvPr id="24" name="Shape 22"/>
          <p:cNvSpPr/>
          <p:nvPr/>
        </p:nvSpPr>
        <p:spPr>
          <a:xfrm>
            <a:off x="932688" y="5562752"/>
            <a:ext cx="7955280" cy="0"/>
          </a:xfrm>
          <a:prstGeom prst="line">
            <a:avLst/>
          </a:prstGeom>
          <a:noFill/>
          <a:ln w="9525">
            <a:solidFill>
              <a:srgbClr val="DED6C7"/>
            </a:solidFill>
            <a:prstDash val="solid"/>
          </a:ln>
        </p:spPr>
      </p:sp>
      <p:sp>
        <p:nvSpPr>
          <p:cNvPr id="25" name="Text 23"/>
          <p:cNvSpPr txBox="1"/>
          <p:nvPr/>
        </p:nvSpPr>
        <p:spPr>
          <a:xfrm>
            <a:off x="932688" y="5659222"/>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ÅRGANGEN</a:t>
            </a:r>
            <a:endParaRPr lang="en-US" sz="850" dirty="0"/>
          </a:p>
        </p:txBody>
      </p:sp>
      <p:sp>
        <p:nvSpPr>
          <p:cNvPr id="26" name="Text 24"/>
          <p:cNvSpPr txBox="1"/>
          <p:nvPr/>
        </p:nvSpPr>
        <p:spPr>
          <a:xfrm>
            <a:off x="2377440" y="5640934"/>
            <a:ext cx="6510528" cy="393192"/>
          </a:xfrm>
          <a:prstGeom prst="rect">
            <a:avLst/>
          </a:prstGeom>
          <a:noFill/>
          <a:ln/>
        </p:spPr>
        <p:txBody>
          <a:bodyPr wrap="square" lIns="0" tIns="0" rIns="0" bIns="0" rtlCol="0" anchor="t"/>
          <a:lstStyle/>
          <a:p>
            <a:pPr marL="0" indent="0">
              <a:lnSpc>
                <a:spcPct val="114000"/>
              </a:lnSpc>
              <a:buNone/>
            </a:pPr>
            <a:r>
              <a:rPr lang="en-US" sz="1000" dirty="0">
                <a:solidFill>
                  <a:srgbClr val="241F1A"/>
                </a:solidFill>
                <a:latin typeface="Calibri" pitchFamily="34" charset="0"/>
                <a:ea typeface="Calibri" pitchFamily="34" charset="-122"/>
                <a:cs typeface="Calibri" pitchFamily="34" charset="-120"/>
              </a:rPr>
              <a:t>Kølig, våd forsommer med sygdomstryk · hedebølge i august · regn i september · lettere kroppe, men fin balance · klassisk og aromatisk.</a:t>
            </a:r>
            <a:endParaRPr lang="en-US" sz="1000" dirty="0"/>
          </a:p>
        </p:txBody>
      </p:sp>
      <p:sp>
        <p:nvSpPr>
          <p:cNvPr id="27" name="Shape 25"/>
          <p:cNvSpPr/>
          <p:nvPr/>
        </p:nvSpPr>
        <p:spPr>
          <a:xfrm>
            <a:off x="932688" y="6039155"/>
            <a:ext cx="7955280" cy="0"/>
          </a:xfrm>
          <a:prstGeom prst="line">
            <a:avLst/>
          </a:prstGeom>
          <a:noFill/>
          <a:ln w="9525">
            <a:solidFill>
              <a:srgbClr val="DED6C7"/>
            </a:solidFill>
            <a:prstDash val="solid"/>
          </a:ln>
        </p:spPr>
      </p:sp>
      <p:sp>
        <p:nvSpPr>
          <p:cNvPr id="28" name="Text 26"/>
          <p:cNvSpPr txBox="1"/>
          <p:nvPr/>
        </p:nvSpPr>
        <p:spPr>
          <a:xfrm>
            <a:off x="932688" y="6144768"/>
            <a:ext cx="1280160" cy="219456"/>
          </a:xfrm>
          <a:prstGeom prst="rect">
            <a:avLst/>
          </a:prstGeom>
          <a:noFill/>
          <a:ln/>
        </p:spPr>
        <p:txBody>
          <a:bodyPr wrap="square" lIns="0" tIns="0" rIns="0" bIns="0" rtlCol="0" anchor="t"/>
          <a:lstStyle/>
          <a:p>
            <a:pPr marL="0" indent="0">
              <a:buNone/>
            </a:pPr>
            <a:r>
              <a:rPr lang="en-US" sz="850" b="1" kern="0" spc="120" dirty="0">
                <a:solidFill>
                  <a:srgbClr val="6E675B"/>
                </a:solidFill>
                <a:latin typeface="Calibri" pitchFamily="34" charset="0"/>
                <a:ea typeface="Calibri" pitchFamily="34" charset="-122"/>
                <a:cs typeface="Calibri" pitchFamily="34" charset="-120"/>
              </a:rPr>
              <a:t>ALKOHOL</a:t>
            </a:r>
            <a:endParaRPr lang="en-US" sz="850" dirty="0"/>
          </a:p>
        </p:txBody>
      </p:sp>
      <p:sp>
        <p:nvSpPr>
          <p:cNvPr id="29" name="Text 27"/>
          <p:cNvSpPr txBox="1"/>
          <p:nvPr/>
        </p:nvSpPr>
        <p:spPr>
          <a:xfrm>
            <a:off x="2377440" y="6117336"/>
            <a:ext cx="1554480" cy="256032"/>
          </a:xfrm>
          <a:prstGeom prst="rect">
            <a:avLst/>
          </a:prstGeom>
          <a:noFill/>
          <a:ln/>
        </p:spPr>
        <p:txBody>
          <a:bodyPr wrap="square" lIns="0" tIns="0" rIns="0" bIns="0" rtlCol="0" anchor="t"/>
          <a:lstStyle/>
          <a:p>
            <a:pPr marL="0" indent="0">
              <a:buNone/>
            </a:pPr>
            <a:r>
              <a:rPr lang="en-US" sz="1150" b="1" dirty="0">
                <a:solidFill>
                  <a:srgbClr val="B98B3C"/>
                </a:solidFill>
                <a:latin typeface="Cambria" pitchFamily="34" charset="0"/>
                <a:ea typeface="Cambria" pitchFamily="34" charset="-122"/>
                <a:cs typeface="Cambria" pitchFamily="34" charset="-120"/>
              </a:rPr>
              <a:t>13,0%</a:t>
            </a:r>
            <a:endParaRPr lang="en-US" sz="1150" dirty="0"/>
          </a:p>
        </p:txBody>
      </p:sp>
      <p:pic>
        <p:nvPicPr>
          <p:cNvPr id="32" name="Image 0" descr="/tmp/claude-0/-home-claude/154646e9-e4ff-525b-a4fc-30786dd4cf63/scratchpad/nord_rhone/images/wine_rostaing.png"/>
          <p:cNvPicPr>
            <a:picLocks noChangeAspect="1"/>
          </p:cNvPicPr>
          <p:nvPr/>
        </p:nvPicPr>
        <p:blipFill>
          <a:blip r:embed="rId3"/>
          <a:stretch>
            <a:fillRect/>
          </a:stretch>
        </p:blipFill>
        <p:spPr>
          <a:xfrm>
            <a:off x="9552432" y="1051560"/>
            <a:ext cx="1743456" cy="47548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221E1A"/>
        </a:solidFill>
        <a:effectLst/>
      </p:bgPr>
    </p:bg>
    <p:spTree>
      <p:nvGrpSpPr>
        <p:cNvPr id="1" name=""/>
        <p:cNvGrpSpPr/>
        <p:nvPr/>
      </p:nvGrpSpPr>
      <p:grpSpPr>
        <a:xfrm>
          <a:off x="0" y="0"/>
          <a:ext cx="0" cy="0"/>
          <a:chOff x="0" y="0"/>
          <a:chExt cx="0" cy="0"/>
        </a:xfrm>
      </p:grpSpPr>
      <p:sp>
        <p:nvSpPr>
          <p:cNvPr id="2" name="Text 0"/>
          <p:cNvSpPr txBox="1"/>
          <p:nvPr/>
        </p:nvSpPr>
        <p:spPr>
          <a:xfrm>
            <a:off x="1005840" y="2377440"/>
            <a:ext cx="5486400" cy="237744"/>
          </a:xfrm>
          <a:prstGeom prst="rect">
            <a:avLst/>
          </a:prstGeom>
          <a:noFill/>
          <a:ln/>
        </p:spPr>
        <p:txBody>
          <a:bodyPr wrap="square" lIns="0" tIns="0" rIns="0" bIns="0" rtlCol="0" anchor="ctr"/>
          <a:lstStyle/>
          <a:p>
            <a:pPr marL="0" indent="0">
              <a:buNone/>
            </a:pPr>
            <a:r>
              <a:rPr lang="en-US" sz="1100" b="1" kern="0" spc="200" dirty="0">
                <a:solidFill>
                  <a:srgbClr val="C9A15A"/>
                </a:solidFill>
                <a:latin typeface="Calibri" pitchFamily="34" charset="0"/>
                <a:ea typeface="Calibri" pitchFamily="34" charset="-122"/>
                <a:cs typeface="Calibri" pitchFamily="34" charset="-120"/>
              </a:rPr>
              <a:t>TAK FOR I AFTEN</a:t>
            </a:r>
            <a:endParaRPr lang="en-US" sz="1100" dirty="0"/>
          </a:p>
        </p:txBody>
      </p:sp>
      <p:sp>
        <p:nvSpPr>
          <p:cNvPr id="3" name="Text 1"/>
          <p:cNvSpPr txBox="1"/>
          <p:nvPr/>
        </p:nvSpPr>
        <p:spPr>
          <a:xfrm>
            <a:off x="1005840" y="2743200"/>
            <a:ext cx="7315200" cy="1097280"/>
          </a:xfrm>
          <a:prstGeom prst="rect">
            <a:avLst/>
          </a:prstGeom>
          <a:noFill/>
          <a:ln/>
        </p:spPr>
        <p:txBody>
          <a:bodyPr wrap="square" lIns="0" tIns="0" rIns="0" bIns="0" rtlCol="0" anchor="ctr"/>
          <a:lstStyle/>
          <a:p>
            <a:pPr marL="0" indent="0">
              <a:buNone/>
            </a:pPr>
            <a:r>
              <a:rPr lang="en-US" sz="5400" b="1" kern="0" spc="200" dirty="0">
                <a:solidFill>
                  <a:srgbClr val="F2EBDD"/>
                </a:solidFill>
                <a:latin typeface="Cambria" pitchFamily="34" charset="0"/>
                <a:ea typeface="Cambria" pitchFamily="34" charset="-122"/>
                <a:cs typeface="Cambria" pitchFamily="34" charset="-120"/>
              </a:rPr>
              <a:t>Skål</a:t>
            </a:r>
            <a:endParaRPr lang="en-US" sz="5400" dirty="0"/>
          </a:p>
        </p:txBody>
      </p:sp>
      <p:sp>
        <p:nvSpPr>
          <p:cNvPr id="4" name="Shape 2"/>
          <p:cNvSpPr/>
          <p:nvPr/>
        </p:nvSpPr>
        <p:spPr>
          <a:xfrm>
            <a:off x="1005840" y="3977640"/>
            <a:ext cx="2926080" cy="0"/>
          </a:xfrm>
          <a:prstGeom prst="line">
            <a:avLst/>
          </a:prstGeom>
          <a:noFill/>
          <a:ln w="15875">
            <a:solidFill>
              <a:srgbClr val="C9A15A"/>
            </a:solidFill>
            <a:prstDash val="solid"/>
          </a:ln>
        </p:spPr>
      </p:sp>
      <p:sp>
        <p:nvSpPr>
          <p:cNvPr id="5" name="Text 3"/>
          <p:cNvSpPr txBox="1"/>
          <p:nvPr/>
        </p:nvSpPr>
        <p:spPr>
          <a:xfrm>
            <a:off x="1005840" y="4206240"/>
            <a:ext cx="7498080" cy="548640"/>
          </a:xfrm>
          <a:prstGeom prst="rect">
            <a:avLst/>
          </a:prstGeom>
          <a:noFill/>
          <a:ln/>
        </p:spPr>
        <p:txBody>
          <a:bodyPr wrap="square" lIns="0" tIns="0" rIns="0" bIns="0" rtlCol="0" anchor="t"/>
          <a:lstStyle/>
          <a:p>
            <a:pPr marL="0" indent="0">
              <a:buNone/>
            </a:pPr>
            <a:r>
              <a:rPr lang="en-US" sz="1600" i="1" dirty="0">
                <a:solidFill>
                  <a:srgbClr val="CFC6B4"/>
                </a:solidFill>
                <a:latin typeface="Cambria" pitchFamily="34" charset="0"/>
                <a:ea typeface="Cambria" pitchFamily="34" charset="-122"/>
                <a:cs typeface="Cambria" pitchFamily="34" charset="-120"/>
              </a:rPr>
              <a:t>Otte vine, syv appellationer og en flod, der binder det hele sammen.</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3362</Words>
  <Application>Microsoft Office PowerPoint</Application>
  <PresentationFormat>Widescreen</PresentationFormat>
  <Paragraphs>304</Paragraphs>
  <Slides>20</Slides>
  <Notes>19</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20</vt:i4>
      </vt:variant>
    </vt:vector>
  </HeadingPairs>
  <TitlesOfParts>
    <vt:vector size="24" baseType="lpstr">
      <vt:lpstr>Arial</vt:lpstr>
      <vt:lpstr>Calibri</vt:lpstr>
      <vt:lpstr>Cambria</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Mette Mark Flensborg</cp:lastModifiedBy>
  <cp:revision>5</cp:revision>
  <dcterms:created xsi:type="dcterms:W3CDTF">2026-09-17T10:52:57Z</dcterms:created>
  <dcterms:modified xsi:type="dcterms:W3CDTF">2026-09-17T11:50:16Z</dcterms:modified>
</cp:coreProperties>
</file>